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7" r:id="rId2"/>
    <p:sldId id="327" r:id="rId3"/>
    <p:sldId id="283" r:id="rId4"/>
    <p:sldId id="284" r:id="rId5"/>
    <p:sldId id="285" r:id="rId6"/>
    <p:sldId id="286" r:id="rId7"/>
    <p:sldId id="328" r:id="rId8"/>
    <p:sldId id="287" r:id="rId9"/>
    <p:sldId id="288" r:id="rId10"/>
    <p:sldId id="289" r:id="rId11"/>
    <p:sldId id="290" r:id="rId12"/>
    <p:sldId id="291" r:id="rId13"/>
    <p:sldId id="292" r:id="rId14"/>
    <p:sldId id="329" r:id="rId15"/>
    <p:sldId id="293" r:id="rId16"/>
    <p:sldId id="294"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30" r:id="rId35"/>
    <p:sldId id="331" r:id="rId36"/>
    <p:sldId id="332" r:id="rId37"/>
    <p:sldId id="333" r:id="rId38"/>
    <p:sldId id="334" r:id="rId39"/>
    <p:sldId id="335" r:id="rId40"/>
    <p:sldId id="336" r:id="rId41"/>
    <p:sldId id="337" r:id="rId42"/>
    <p:sldId id="313" r:id="rId43"/>
    <p:sldId id="314" r:id="rId44"/>
    <p:sldId id="315" r:id="rId45"/>
    <p:sldId id="317" r:id="rId46"/>
    <p:sldId id="338" r:id="rId47"/>
    <p:sldId id="339" r:id="rId48"/>
    <p:sldId id="340" r:id="rId49"/>
    <p:sldId id="341" r:id="rId50"/>
    <p:sldId id="318" r:id="rId51"/>
    <p:sldId id="319" r:id="rId52"/>
    <p:sldId id="321" r:id="rId53"/>
    <p:sldId id="320" r:id="rId54"/>
    <p:sldId id="326" r:id="rId55"/>
  </p:sldIdLst>
  <p:sldSz cx="9144000" cy="6858000" type="screen4x3"/>
  <p:notesSz cx="6858000" cy="9144000"/>
  <p:defaultTextStyle>
    <a:defPPr>
      <a:defRPr lang="ru-RU"/>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50" autoAdjust="0"/>
    <p:restoredTop sz="94660"/>
  </p:normalViewPr>
  <p:slideViewPr>
    <p:cSldViewPr>
      <p:cViewPr varScale="1">
        <p:scale>
          <a:sx n="52" d="100"/>
          <a:sy n="52" d="100"/>
        </p:scale>
        <p:origin x="-1325"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pPr>
              <a:defRPr/>
            </a:pPr>
            <a:endParaRPr lang="ru-RU"/>
          </a:p>
        </p:txBody>
      </p:sp>
      <p:sp>
        <p:nvSpPr>
          <p:cNvPr id="19" name="Нижний колонтитул 18"/>
          <p:cNvSpPr>
            <a:spLocks noGrp="1"/>
          </p:cNvSpPr>
          <p:nvPr>
            <p:ph type="ftr" sz="quarter" idx="11"/>
          </p:nvPr>
        </p:nvSpPr>
        <p:spPr/>
        <p:txBody>
          <a:bodyPr/>
          <a:lstStyle/>
          <a:p>
            <a:pPr>
              <a:defRPr/>
            </a:pPr>
            <a:endParaRPr lang="ru-RU"/>
          </a:p>
        </p:txBody>
      </p:sp>
      <p:sp>
        <p:nvSpPr>
          <p:cNvPr id="27" name="Номер слайда 26"/>
          <p:cNvSpPr>
            <a:spLocks noGrp="1"/>
          </p:cNvSpPr>
          <p:nvPr>
            <p:ph type="sldNum" sz="quarter" idx="12"/>
          </p:nvPr>
        </p:nvSpPr>
        <p:spPr/>
        <p:txBody>
          <a:bodyPr/>
          <a:lstStyle/>
          <a:p>
            <a:pPr>
              <a:defRPr/>
            </a:pPr>
            <a:fld id="{62025D85-01C0-4671-9EA8-8D3188039F4E}"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A66A8267-A0C9-47AF-9D01-C5F66AE46DAF}"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8E970E57-9D90-47B0-B12C-74F2DF728519}"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E713FA3B-0559-42C4-BEEB-27AF46F7BB48}"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B686CBDC-E1A4-4F6B-92AE-F61DF7E35187}"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B83DD8B7-D472-41CA-A0DD-09A1D19EE58F}"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57142DFA-8BBA-4531-8DD0-7C71440C6A91}"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823CE8F0-A8AD-46B9-A449-B7E3607A24B2}"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71E0D95A-F5C8-4982-852F-08ADD6F6C11D}"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644E6B4E-96E9-411D-B9E3-21337EE672D0}"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a:xfrm>
            <a:off x="8077200" y="6356350"/>
            <a:ext cx="609600" cy="365125"/>
          </a:xfrm>
        </p:spPr>
        <p:txBody>
          <a:bodyPr/>
          <a:lstStyle/>
          <a:p>
            <a:pPr>
              <a:defRPr/>
            </a:pPr>
            <a:fld id="{7625E8C0-4FC8-4B77-86D2-26784F8764F2}" type="slidenum">
              <a:rPr lang="ru-RU" smtClean="0"/>
              <a:pPr>
                <a:defRPr/>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ush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674F3A8-9F46-4147-9D75-FEBD440AC18A}" type="slidenum">
              <a:rPr lang="ru-RU" smtClean="0"/>
              <a:pPr>
                <a:defRPr/>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additive="base">
                                        <p:cTn id="7" dur="800" fill="hold">
                                          <p:stCondLst>
                                            <p:cond delay="0"/>
                                          </p:stCondLst>
                                        </p:cTn>
                                        <p:tgtEl>
                                          <p:spTgt spid="9"/>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30">
                                            <p:txEl>
                                              <p:pRg st="0" end="0"/>
                                            </p:txEl>
                                          </p:spTgt>
                                        </p:tgtEl>
                                        <p:attrNameLst>
                                          <p:attrName>style.visibility</p:attrName>
                                        </p:attrNameLst>
                                      </p:cBhvr>
                                      <p:to>
                                        <p:strVal val="visible"/>
                                      </p:to>
                                    </p:set>
                                    <p:animEffect transition="in" filter="fade">
                                      <p:cBhvr>
                                        <p:cTn id="13" dur="1000"/>
                                        <p:tgtEl>
                                          <p:spTgt spid="30">
                                            <p:txEl>
                                              <p:pRg st="0" end="0"/>
                                            </p:txEl>
                                          </p:spTgt>
                                        </p:tgtEl>
                                      </p:cBhvr>
                                    </p:animEffect>
                                    <p:anim calcmode="lin" valueType="num">
                                      <p:cBhvr>
                                        <p:cTn id="14" dur="1000" fill="hold"/>
                                        <p:tgtEl>
                                          <p:spTgt spid="30">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0">
                                            <p:txEl>
                                              <p:pRg st="0" end="0"/>
                                            </p:txEl>
                                          </p:spTgt>
                                        </p:tgtEl>
                                        <p:attrNameLst>
                                          <p:attrName>ppt_y</p:attrName>
                                        </p:attrNameLst>
                                      </p:cBhvr>
                                      <p:tavLst>
                                        <p:tav tm="0">
                                          <p:val>
                                            <p:strVal val="#ppt_y"/>
                                          </p:val>
                                        </p:tav>
                                        <p:tav tm="100000">
                                          <p:val>
                                            <p:strVal val="#ppt_y"/>
                                          </p:val>
                                        </p:tav>
                                      </p:tavLst>
                                    </p:anim>
                                  </p:childTnLst>
                                </p:cTn>
                              </p:par>
                              <p:par>
                                <p:cTn id="16" presetID="40" presetClass="entr" presetSubtype="0" fill="hold" grpId="0" nodeType="withEffect">
                                  <p:stCondLst>
                                    <p:cond delay="0"/>
                                  </p:stCondLst>
                                  <p:iterate type="lt">
                                    <p:tmPct val="10000"/>
                                  </p:iterate>
                                  <p:childTnLst>
                                    <p:set>
                                      <p:cBhvr>
                                        <p:cTn id="17" dur="1" fill="hold">
                                          <p:stCondLst>
                                            <p:cond delay="0"/>
                                          </p:stCondLst>
                                        </p:cTn>
                                        <p:tgtEl>
                                          <p:spTgt spid="30">
                                            <p:txEl>
                                              <p:pRg st="1" end="1"/>
                                            </p:txEl>
                                          </p:spTgt>
                                        </p:tgtEl>
                                        <p:attrNameLst>
                                          <p:attrName>style.visibility</p:attrName>
                                        </p:attrNameLst>
                                      </p:cBhvr>
                                      <p:to>
                                        <p:strVal val="visible"/>
                                      </p:to>
                                    </p:set>
                                    <p:animEffect transition="in" filter="fade">
                                      <p:cBhvr>
                                        <p:cTn id="18" dur="1000"/>
                                        <p:tgtEl>
                                          <p:spTgt spid="30">
                                            <p:txEl>
                                              <p:pRg st="1" end="1"/>
                                            </p:txEl>
                                          </p:spTgt>
                                        </p:tgtEl>
                                      </p:cBhvr>
                                    </p:animEffect>
                                    <p:anim calcmode="lin" valueType="num">
                                      <p:cBhvr>
                                        <p:cTn id="19" dur="1000" fill="hold"/>
                                        <p:tgtEl>
                                          <p:spTgt spid="30">
                                            <p:txEl>
                                              <p:pRg st="1" end="1"/>
                                            </p:txEl>
                                          </p:spTgt>
                                        </p:tgtEl>
                                        <p:attrNameLst>
                                          <p:attrName>ppt_x</p:attrName>
                                        </p:attrNameLst>
                                      </p:cBhvr>
                                      <p:tavLst>
                                        <p:tav tm="0">
                                          <p:val>
                                            <p:strVal val="#ppt_x-.1"/>
                                          </p:val>
                                        </p:tav>
                                        <p:tav tm="100000">
                                          <p:val>
                                            <p:strVal val="#ppt_x"/>
                                          </p:val>
                                        </p:tav>
                                      </p:tavLst>
                                    </p:anim>
                                    <p:anim calcmode="lin" valueType="num">
                                      <p:cBhvr>
                                        <p:cTn id="20" dur="1000" fill="hold"/>
                                        <p:tgtEl>
                                          <p:spTgt spid="30">
                                            <p:txEl>
                                              <p:pRg st="1" end="1"/>
                                            </p:txEl>
                                          </p:spTgt>
                                        </p:tgtEl>
                                        <p:attrNameLst>
                                          <p:attrName>ppt_y</p:attrName>
                                        </p:attrNameLst>
                                      </p:cBhvr>
                                      <p:tavLst>
                                        <p:tav tm="0">
                                          <p:val>
                                            <p:strVal val="#ppt_y"/>
                                          </p:val>
                                        </p:tav>
                                        <p:tav tm="100000">
                                          <p:val>
                                            <p:strVal val="#ppt_y"/>
                                          </p:val>
                                        </p:tav>
                                      </p:tavLst>
                                    </p:anim>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30">
                                            <p:txEl>
                                              <p:pRg st="2" end="2"/>
                                            </p:txEl>
                                          </p:spTgt>
                                        </p:tgtEl>
                                        <p:attrNameLst>
                                          <p:attrName>style.visibility</p:attrName>
                                        </p:attrNameLst>
                                      </p:cBhvr>
                                      <p:to>
                                        <p:strVal val="visible"/>
                                      </p:to>
                                    </p:set>
                                    <p:animEffect transition="in" filter="fade">
                                      <p:cBhvr>
                                        <p:cTn id="23" dur="1000"/>
                                        <p:tgtEl>
                                          <p:spTgt spid="30">
                                            <p:txEl>
                                              <p:pRg st="2" end="2"/>
                                            </p:txEl>
                                          </p:spTgt>
                                        </p:tgtEl>
                                      </p:cBhvr>
                                    </p:animEffect>
                                    <p:anim calcmode="lin" valueType="num">
                                      <p:cBhvr>
                                        <p:cTn id="24" dur="1000" fill="hold"/>
                                        <p:tgtEl>
                                          <p:spTgt spid="30">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30">
                                            <p:txEl>
                                              <p:pRg st="2" end="2"/>
                                            </p:txEl>
                                          </p:spTgt>
                                        </p:tgtEl>
                                        <p:attrNameLst>
                                          <p:attrName>ppt_y</p:attrName>
                                        </p:attrNameLst>
                                      </p:cBhvr>
                                      <p:tavLst>
                                        <p:tav tm="0">
                                          <p:val>
                                            <p:strVal val="#ppt_y"/>
                                          </p:val>
                                        </p:tav>
                                        <p:tav tm="100000">
                                          <p:val>
                                            <p:strVal val="#ppt_y"/>
                                          </p:val>
                                        </p:tav>
                                      </p:tavLst>
                                    </p:anim>
                                  </p:childTnLst>
                                </p:cTn>
                              </p:par>
                              <p:par>
                                <p:cTn id="26" presetID="40" presetClass="entr" presetSubtype="0" fill="hold" grpId="0" nodeType="withEffect">
                                  <p:stCondLst>
                                    <p:cond delay="0"/>
                                  </p:stCondLst>
                                  <p:iterate type="lt">
                                    <p:tmPct val="10000"/>
                                  </p:iterate>
                                  <p:childTnLst>
                                    <p:set>
                                      <p:cBhvr>
                                        <p:cTn id="27" dur="1" fill="hold">
                                          <p:stCondLst>
                                            <p:cond delay="0"/>
                                          </p:stCondLst>
                                        </p:cTn>
                                        <p:tgtEl>
                                          <p:spTgt spid="30">
                                            <p:txEl>
                                              <p:pRg st="3" end="3"/>
                                            </p:txEl>
                                          </p:spTgt>
                                        </p:tgtEl>
                                        <p:attrNameLst>
                                          <p:attrName>style.visibility</p:attrName>
                                        </p:attrNameLst>
                                      </p:cBhvr>
                                      <p:to>
                                        <p:strVal val="visible"/>
                                      </p:to>
                                    </p:set>
                                    <p:animEffect transition="in" filter="fade">
                                      <p:cBhvr>
                                        <p:cTn id="28" dur="1000"/>
                                        <p:tgtEl>
                                          <p:spTgt spid="30">
                                            <p:txEl>
                                              <p:pRg st="3" end="3"/>
                                            </p:txEl>
                                          </p:spTgt>
                                        </p:tgtEl>
                                      </p:cBhvr>
                                    </p:animEffect>
                                    <p:anim calcmode="lin" valueType="num">
                                      <p:cBhvr>
                                        <p:cTn id="29" dur="1000" fill="hold"/>
                                        <p:tgtEl>
                                          <p:spTgt spid="30">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30">
                                            <p:txEl>
                                              <p:pRg st="3" end="3"/>
                                            </p:txEl>
                                          </p:spTgt>
                                        </p:tgtEl>
                                        <p:attrNameLst>
                                          <p:attrName>ppt_y</p:attrName>
                                        </p:attrNameLst>
                                      </p:cBhvr>
                                      <p:tavLst>
                                        <p:tav tm="0">
                                          <p:val>
                                            <p:strVal val="#ppt_y"/>
                                          </p:val>
                                        </p:tav>
                                        <p:tav tm="100000">
                                          <p:val>
                                            <p:strVal val="#ppt_y"/>
                                          </p:val>
                                        </p:tav>
                                      </p:tavLst>
                                    </p:anim>
                                  </p:childTnLst>
                                </p:cTn>
                              </p:par>
                              <p:par>
                                <p:cTn id="31" presetID="40" presetClass="entr" presetSubtype="0" fill="hold" grpId="0" nodeType="withEffect">
                                  <p:stCondLst>
                                    <p:cond delay="0"/>
                                  </p:stCondLst>
                                  <p:iterate type="lt">
                                    <p:tmPct val="10000"/>
                                  </p:iterate>
                                  <p:childTnLst>
                                    <p:set>
                                      <p:cBhvr>
                                        <p:cTn id="32" dur="1" fill="hold">
                                          <p:stCondLst>
                                            <p:cond delay="0"/>
                                          </p:stCondLst>
                                        </p:cTn>
                                        <p:tgtEl>
                                          <p:spTgt spid="30">
                                            <p:txEl>
                                              <p:pRg st="4" end="4"/>
                                            </p:txEl>
                                          </p:spTgt>
                                        </p:tgtEl>
                                        <p:attrNameLst>
                                          <p:attrName>style.visibility</p:attrName>
                                        </p:attrNameLst>
                                      </p:cBhvr>
                                      <p:to>
                                        <p:strVal val="visible"/>
                                      </p:to>
                                    </p:set>
                                    <p:animEffect transition="in" filter="fade">
                                      <p:cBhvr>
                                        <p:cTn id="33" dur="1000"/>
                                        <p:tgtEl>
                                          <p:spTgt spid="30">
                                            <p:txEl>
                                              <p:pRg st="4" end="4"/>
                                            </p:txEl>
                                          </p:spTgt>
                                        </p:tgtEl>
                                      </p:cBhvr>
                                    </p:animEffect>
                                    <p:anim calcmode="lin" valueType="num">
                                      <p:cBhvr>
                                        <p:cTn id="34" dur="1000" fill="hold"/>
                                        <p:tgtEl>
                                          <p:spTgt spid="30">
                                            <p:txEl>
                                              <p:pRg st="4" end="4"/>
                                            </p:txEl>
                                          </p:spTgt>
                                        </p:tgtEl>
                                        <p:attrNameLst>
                                          <p:attrName>ppt_x</p:attrName>
                                        </p:attrNameLst>
                                      </p:cBhvr>
                                      <p:tavLst>
                                        <p:tav tm="0">
                                          <p:val>
                                            <p:strVal val="#ppt_x-.1"/>
                                          </p:val>
                                        </p:tav>
                                        <p:tav tm="100000">
                                          <p:val>
                                            <p:strVal val="#ppt_x"/>
                                          </p:val>
                                        </p:tav>
                                      </p:tavLst>
                                    </p:anim>
                                    <p:anim calcmode="lin" valueType="num">
                                      <p:cBhvr>
                                        <p:cTn id="35" dur="1000" fill="hold"/>
                                        <p:tgtEl>
                                          <p:spTgt spid="3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2" descr="Coat of Arms of the Russian Federation.svg"/>
          <p:cNvPicPr>
            <a:picLocks noGrp="1" noChangeAspect="1" noChangeArrowheads="1"/>
          </p:cNvPicPr>
          <p:nvPr>
            <p:ph idx="1"/>
          </p:nvPr>
        </p:nvPicPr>
        <p:blipFill>
          <a:blip r:embed="rId2" cstate="print"/>
          <a:srcRect/>
          <a:stretch>
            <a:fillRect/>
          </a:stretch>
        </p:blipFill>
        <p:spPr bwMode="auto">
          <a:xfrm>
            <a:off x="500034" y="4214818"/>
            <a:ext cx="1905000" cy="2257425"/>
          </a:xfrm>
          <a:prstGeom prst="rect">
            <a:avLst/>
          </a:prstGeom>
          <a:noFill/>
        </p:spPr>
      </p:pic>
      <p:sp>
        <p:nvSpPr>
          <p:cNvPr id="8" name="Rectangle 2"/>
          <p:cNvSpPr txBox="1">
            <a:spLocks noChangeArrowheads="1"/>
          </p:cNvSpPr>
          <p:nvPr/>
        </p:nvSpPr>
        <p:spPr>
          <a:xfrm>
            <a:off x="1714480" y="4786322"/>
            <a:ext cx="7429520" cy="1439863"/>
          </a:xfrm>
          <a:prstGeom prst="rect">
            <a:avLst/>
          </a:prstGeom>
        </p:spPr>
        <p:txBody>
          <a:bodyPr vert="horz" lIns="0" rIns="0" bIns="0" anchor="b">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smtClean="0">
                <a:ln>
                  <a:noFill/>
                </a:ln>
                <a:solidFill>
                  <a:schemeClr val="tx2"/>
                </a:solidFill>
                <a:effectLst/>
                <a:uLnTx/>
                <a:uFillTx/>
                <a:latin typeface="+mj-lt"/>
                <a:ea typeface="+mj-ea"/>
                <a:cs typeface="+mj-cs"/>
              </a:rPr>
              <a:t/>
            </a:r>
            <a:br>
              <a:rPr kumimoji="0" lang="en-US" sz="5000" b="1" i="0" u="none" strike="noStrike" kern="1200" cap="none" spc="0" normalizeH="0" baseline="0" noProof="0" dirty="0" smtClean="0">
                <a:ln>
                  <a:noFill/>
                </a:ln>
                <a:solidFill>
                  <a:schemeClr val="tx2"/>
                </a:solidFill>
                <a:effectLst/>
                <a:uLnTx/>
                <a:uFillTx/>
                <a:latin typeface="+mj-lt"/>
                <a:ea typeface="+mj-ea"/>
                <a:cs typeface="+mj-cs"/>
              </a:rPr>
            </a:br>
            <a:r>
              <a:rPr kumimoji="0" lang="en-US" sz="5000" b="1" i="0" u="none" strike="noStrike" kern="1200" cap="none" spc="0" normalizeH="0" baseline="0" noProof="0" dirty="0" smtClean="0">
                <a:ln>
                  <a:noFill/>
                </a:ln>
                <a:solidFill>
                  <a:schemeClr val="tx2"/>
                </a:solidFill>
                <a:effectLst/>
                <a:uLnTx/>
                <a:uFillTx/>
                <a:latin typeface="+mj-lt"/>
                <a:ea typeface="+mj-ea"/>
                <a:cs typeface="+mj-cs"/>
              </a:rPr>
              <a:t/>
            </a:r>
            <a:br>
              <a:rPr kumimoji="0" lang="en-US" sz="5000" b="1" i="0" u="none" strike="noStrike" kern="1200" cap="none" spc="0" normalizeH="0" baseline="0" noProof="0" dirty="0" smtClean="0">
                <a:ln>
                  <a:noFill/>
                </a:ln>
                <a:solidFill>
                  <a:schemeClr val="tx2"/>
                </a:solidFill>
                <a:effectLst/>
                <a:uLnTx/>
                <a:uFillTx/>
                <a:latin typeface="+mj-lt"/>
                <a:ea typeface="+mj-ea"/>
                <a:cs typeface="+mj-cs"/>
              </a:rPr>
            </a:br>
            <a:r>
              <a:rPr kumimoji="0" lang="en-US" sz="5000" b="1" i="0" u="none" strike="noStrike" kern="1200" cap="none" spc="0" normalizeH="0" baseline="0" noProof="0" dirty="0" smtClean="0">
                <a:ln>
                  <a:noFill/>
                </a:ln>
                <a:solidFill>
                  <a:schemeClr val="tx2"/>
                </a:solidFill>
                <a:effectLst/>
                <a:uLnTx/>
                <a:uFillTx/>
                <a:latin typeface="+mj-lt"/>
                <a:ea typeface="+mj-ea"/>
                <a:cs typeface="+mj-cs"/>
              </a:rPr>
              <a:t/>
            </a:r>
            <a:br>
              <a:rPr kumimoji="0" lang="en-US" sz="5000" b="1" i="0" u="none" strike="noStrike" kern="1200" cap="none" spc="0" normalizeH="0" baseline="0" noProof="0" dirty="0" smtClean="0">
                <a:ln>
                  <a:noFill/>
                </a:ln>
                <a:solidFill>
                  <a:schemeClr val="tx2"/>
                </a:solidFill>
                <a:effectLst/>
                <a:uLnTx/>
                <a:uFillTx/>
                <a:latin typeface="+mj-lt"/>
                <a:ea typeface="+mj-ea"/>
                <a:cs typeface="+mj-cs"/>
              </a:rPr>
            </a:br>
            <a:r>
              <a:rPr kumimoji="0" lang="en-US" sz="17600" b="1" i="0" u="none" strike="noStrike" kern="1200" cap="none" spc="0" normalizeH="0" baseline="0" noProof="0" dirty="0" smtClean="0">
                <a:ln>
                  <a:noFill/>
                </a:ln>
                <a:solidFill>
                  <a:schemeClr val="tx2"/>
                </a:solidFill>
                <a:effectLst/>
                <a:uLnTx/>
                <a:uFillTx/>
                <a:latin typeface="+mj-lt"/>
                <a:ea typeface="+mj-ea"/>
                <a:cs typeface="+mj-cs"/>
              </a:rPr>
              <a:t/>
            </a:r>
            <a:br>
              <a:rPr kumimoji="0" lang="en-US" sz="17600" b="1" i="0" u="none" strike="noStrike" kern="1200" cap="none" spc="0" normalizeH="0" baseline="0" noProof="0" dirty="0" smtClean="0">
                <a:ln>
                  <a:noFill/>
                </a:ln>
                <a:solidFill>
                  <a:schemeClr val="tx2"/>
                </a:solidFill>
                <a:effectLst/>
                <a:uLnTx/>
                <a:uFillTx/>
                <a:latin typeface="+mj-lt"/>
                <a:ea typeface="+mj-ea"/>
                <a:cs typeface="+mj-cs"/>
              </a:rPr>
            </a:br>
            <a:r>
              <a:rPr kumimoji="0" lang="ru-RU" sz="17600" b="1" i="0" u="none" strike="noStrike" kern="1200" cap="none" spc="0" normalizeH="0" baseline="0" noProof="0" dirty="0" smtClean="0">
                <a:ln>
                  <a:noFill/>
                </a:ln>
                <a:solidFill>
                  <a:schemeClr val="tx2"/>
                </a:solidFill>
                <a:effectLst/>
                <a:uLnTx/>
                <a:uFillTx/>
                <a:latin typeface="+mj-lt"/>
                <a:ea typeface="+mj-ea"/>
                <a:cs typeface="+mj-cs"/>
              </a:rPr>
              <a:t>Федеральный закон </a:t>
            </a:r>
            <a:r>
              <a:rPr kumimoji="0" lang="en-US" sz="17600" b="1" i="0" u="none" strike="noStrike" kern="1200" cap="none" spc="0" normalizeH="0" baseline="0" noProof="0" dirty="0" smtClean="0">
                <a:ln>
                  <a:noFill/>
                </a:ln>
                <a:solidFill>
                  <a:schemeClr val="tx2"/>
                </a:solidFill>
                <a:effectLst/>
                <a:uLnTx/>
                <a:uFillTx/>
                <a:latin typeface="+mj-lt"/>
                <a:ea typeface="+mj-ea"/>
                <a:cs typeface="+mj-cs"/>
              </a:rPr>
              <a:t/>
            </a:r>
            <a:br>
              <a:rPr kumimoji="0" lang="en-US" sz="17600" b="1" i="0" u="none" strike="noStrike" kern="1200" cap="none" spc="0" normalizeH="0" baseline="0" noProof="0" dirty="0" smtClean="0">
                <a:ln>
                  <a:noFill/>
                </a:ln>
                <a:solidFill>
                  <a:schemeClr val="tx2"/>
                </a:solidFill>
                <a:effectLst/>
                <a:uLnTx/>
                <a:uFillTx/>
                <a:latin typeface="+mj-lt"/>
                <a:ea typeface="+mj-ea"/>
                <a:cs typeface="+mj-cs"/>
              </a:rPr>
            </a:br>
            <a:r>
              <a:rPr kumimoji="0" lang="ru-RU" sz="17600" b="1" i="0" u="none" strike="noStrike" kern="1200" cap="none" spc="0" normalizeH="0" baseline="0" noProof="0" dirty="0" smtClean="0">
                <a:ln>
                  <a:noFill/>
                </a:ln>
                <a:solidFill>
                  <a:schemeClr val="tx2"/>
                </a:solidFill>
                <a:effectLst/>
                <a:uLnTx/>
                <a:uFillTx/>
                <a:latin typeface="+mj-lt"/>
                <a:ea typeface="+mj-ea"/>
                <a:cs typeface="+mj-cs"/>
              </a:rPr>
              <a:t>от 29.12.2012 N 273-Ф3</a:t>
            </a:r>
            <a:endParaRPr kumimoji="0" lang="en-US" sz="17600" b="1" i="0" u="none" strike="noStrike" kern="1200" cap="none" spc="0" normalizeH="0" baseline="0" noProof="0" dirty="0" smtClean="0">
              <a:ln>
                <a:noFill/>
              </a:ln>
              <a:solidFill>
                <a:schemeClr val="tx2"/>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17600" b="1" dirty="0" smtClean="0">
              <a:solidFill>
                <a:schemeClr val="tx2"/>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7600" b="1" noProof="0" dirty="0" smtClean="0">
                <a:solidFill>
                  <a:srgbClr val="002060"/>
                </a:solidFill>
                <a:latin typeface="+mj-lt"/>
                <a:ea typeface="+mj-ea"/>
                <a:cs typeface="+mj-cs"/>
              </a:rPr>
              <a:t>«</a:t>
            </a:r>
            <a:r>
              <a:rPr kumimoji="0" lang="ru-RU" sz="17600" b="1" i="0" u="none" strike="noStrike" kern="1200" cap="none" spc="0" normalizeH="0" baseline="0" noProof="0" dirty="0" smtClean="0">
                <a:ln>
                  <a:noFill/>
                </a:ln>
                <a:solidFill>
                  <a:srgbClr val="002060"/>
                </a:solidFill>
                <a:effectLst/>
                <a:uLnTx/>
                <a:uFillTx/>
                <a:latin typeface="+mj-lt"/>
                <a:ea typeface="+mj-ea"/>
                <a:cs typeface="+mj-cs"/>
              </a:rPr>
              <a:t>0б образовании </a:t>
            </a:r>
            <a:r>
              <a:rPr kumimoji="0" lang="en-US" sz="17600" b="1" i="0" u="none" strike="noStrike" kern="1200" cap="none" spc="0" normalizeH="0" baseline="0" noProof="0" dirty="0" smtClean="0">
                <a:ln>
                  <a:noFill/>
                </a:ln>
                <a:solidFill>
                  <a:srgbClr val="002060"/>
                </a:solidFill>
                <a:effectLst/>
                <a:uLnTx/>
                <a:uFillTx/>
                <a:latin typeface="+mj-lt"/>
                <a:ea typeface="+mj-ea"/>
                <a:cs typeface="+mj-cs"/>
              </a:rPr>
              <a:t/>
            </a:r>
            <a:br>
              <a:rPr kumimoji="0" lang="en-US" sz="17600" b="1" i="0" u="none" strike="noStrike" kern="1200" cap="none" spc="0" normalizeH="0" baseline="0" noProof="0" dirty="0" smtClean="0">
                <a:ln>
                  <a:noFill/>
                </a:ln>
                <a:solidFill>
                  <a:srgbClr val="002060"/>
                </a:solidFill>
                <a:effectLst/>
                <a:uLnTx/>
                <a:uFillTx/>
                <a:latin typeface="+mj-lt"/>
                <a:ea typeface="+mj-ea"/>
                <a:cs typeface="+mj-cs"/>
              </a:rPr>
            </a:br>
            <a:r>
              <a:rPr kumimoji="0" lang="ru-RU" sz="17600" b="1" i="0" u="none" strike="noStrike" kern="1200" cap="none" spc="0" normalizeH="0" baseline="0" noProof="0" dirty="0" smtClean="0">
                <a:ln>
                  <a:noFill/>
                </a:ln>
                <a:solidFill>
                  <a:srgbClr val="002060"/>
                </a:solidFill>
                <a:effectLst/>
                <a:uLnTx/>
                <a:uFillTx/>
                <a:latin typeface="+mj-lt"/>
                <a:ea typeface="+mj-ea"/>
                <a:cs typeface="+mj-cs"/>
              </a:rPr>
              <a:t>в Российской Федерации»</a:t>
            </a:r>
            <a:endParaRPr kumimoji="0" lang="en-US" sz="17600" b="1" i="0" u="none" strike="noStrike" kern="1200" cap="none" spc="0" normalizeH="0" baseline="0" noProof="0" dirty="0" smtClean="0">
              <a:ln>
                <a:noFill/>
              </a:ln>
              <a:solidFill>
                <a:srgbClr val="00206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7600" b="1" i="0" u="none" strike="noStrike" kern="1200" cap="none" spc="0" normalizeH="0" baseline="0" noProof="0" dirty="0" smtClean="0">
                <a:ln>
                  <a:noFill/>
                </a:ln>
                <a:solidFill>
                  <a:schemeClr val="tx2"/>
                </a:solidFill>
                <a:effectLst/>
                <a:uLnTx/>
                <a:uFillTx/>
                <a:latin typeface="+mj-lt"/>
                <a:ea typeface="+mj-ea"/>
                <a:cs typeface="+mj-cs"/>
              </a:rPr>
              <a:t/>
            </a:r>
            <a:br>
              <a:rPr kumimoji="0" lang="ru-RU" sz="17600" b="1" i="0" u="none" strike="noStrike" kern="1200" cap="none" spc="0" normalizeH="0" baseline="0" noProof="0" dirty="0" smtClean="0">
                <a:ln>
                  <a:noFill/>
                </a:ln>
                <a:solidFill>
                  <a:schemeClr val="tx2"/>
                </a:solidFill>
                <a:effectLst/>
                <a:uLnTx/>
                <a:uFillTx/>
                <a:latin typeface="+mj-lt"/>
                <a:ea typeface="+mj-ea"/>
                <a:cs typeface="+mj-cs"/>
              </a:rPr>
            </a:br>
            <a:r>
              <a:rPr kumimoji="0" lang="ru-RU" sz="17600" b="1" i="0" u="none" strike="noStrike" kern="1200" cap="none" spc="0" normalizeH="0" baseline="0" noProof="0" dirty="0" smtClean="0">
                <a:ln>
                  <a:noFill/>
                </a:ln>
                <a:solidFill>
                  <a:schemeClr val="tx2"/>
                </a:solidFill>
                <a:effectLst/>
                <a:uLnTx/>
                <a:uFillTx/>
                <a:latin typeface="+mj-lt"/>
                <a:ea typeface="+mj-ea"/>
                <a:cs typeface="+mj-cs"/>
              </a:rPr>
              <a:t>29 декабря 2012 года </a:t>
            </a:r>
            <a:r>
              <a:rPr kumimoji="0" lang="en-US" sz="17600" b="1" i="0" u="none" strike="noStrike" kern="1200" cap="none" spc="0" normalizeH="0" baseline="0" noProof="0" dirty="0" smtClean="0">
                <a:ln>
                  <a:noFill/>
                </a:ln>
                <a:solidFill>
                  <a:schemeClr val="tx2"/>
                </a:solidFill>
                <a:effectLst/>
                <a:uLnTx/>
                <a:uFillTx/>
                <a:latin typeface="+mj-lt"/>
                <a:ea typeface="+mj-ea"/>
                <a:cs typeface="+mj-cs"/>
              </a:rPr>
              <a:t/>
            </a:r>
            <a:br>
              <a:rPr kumimoji="0" lang="en-US" sz="17600" b="1" i="0" u="none" strike="noStrike" kern="1200" cap="none" spc="0" normalizeH="0" baseline="0" noProof="0" dirty="0" smtClean="0">
                <a:ln>
                  <a:noFill/>
                </a:ln>
                <a:solidFill>
                  <a:schemeClr val="tx2"/>
                </a:solidFill>
                <a:effectLst/>
                <a:uLnTx/>
                <a:uFillTx/>
                <a:latin typeface="+mj-lt"/>
                <a:ea typeface="+mj-ea"/>
                <a:cs typeface="+mj-cs"/>
              </a:rPr>
            </a:br>
            <a:r>
              <a:rPr kumimoji="0" lang="en-US" sz="17600" b="1" i="0" u="none" strike="noStrike" kern="1200" cap="none" spc="0" normalizeH="0" baseline="0" noProof="0" dirty="0" smtClean="0">
                <a:ln>
                  <a:noFill/>
                </a:ln>
                <a:solidFill>
                  <a:schemeClr val="tx2"/>
                </a:solidFill>
                <a:effectLst/>
                <a:uLnTx/>
                <a:uFillTx/>
                <a:latin typeface="+mj-lt"/>
                <a:ea typeface="+mj-ea"/>
                <a:cs typeface="+mj-cs"/>
              </a:rPr>
              <a:t>                                       </a:t>
            </a:r>
            <a:br>
              <a:rPr kumimoji="0" lang="en-US" sz="17600" b="1" i="0" u="none" strike="noStrike" kern="1200" cap="none" spc="0" normalizeH="0" baseline="0" noProof="0" dirty="0" smtClean="0">
                <a:ln>
                  <a:noFill/>
                </a:ln>
                <a:solidFill>
                  <a:schemeClr val="tx2"/>
                </a:solidFill>
                <a:effectLst/>
                <a:uLnTx/>
                <a:uFillTx/>
                <a:latin typeface="+mj-lt"/>
                <a:ea typeface="+mj-ea"/>
                <a:cs typeface="+mj-cs"/>
              </a:rPr>
            </a:br>
            <a:r>
              <a:rPr kumimoji="0" lang="en-US" sz="17600" b="1" i="0" u="none" strike="noStrike" kern="1200" cap="none" spc="0" normalizeH="0" baseline="0" noProof="0" dirty="0" smtClean="0">
                <a:ln>
                  <a:noFill/>
                </a:ln>
                <a:solidFill>
                  <a:schemeClr val="tx2"/>
                </a:solidFill>
                <a:effectLst/>
                <a:uLnTx/>
                <a:uFillTx/>
                <a:latin typeface="+mj-lt"/>
                <a:ea typeface="+mj-ea"/>
                <a:cs typeface="+mj-cs"/>
              </a:rPr>
              <a:t/>
            </a:r>
            <a:br>
              <a:rPr kumimoji="0" lang="en-US" sz="17600" b="1" i="0" u="none" strike="noStrike" kern="1200" cap="none" spc="0" normalizeH="0" baseline="0" noProof="0" dirty="0" smtClean="0">
                <a:ln>
                  <a:noFill/>
                </a:ln>
                <a:solidFill>
                  <a:schemeClr val="tx2"/>
                </a:solidFill>
                <a:effectLst/>
                <a:uLnTx/>
                <a:uFillTx/>
                <a:latin typeface="+mj-lt"/>
                <a:ea typeface="+mj-ea"/>
                <a:cs typeface="+mj-cs"/>
              </a:rPr>
            </a:br>
            <a:r>
              <a:rPr kumimoji="0" lang="en-US" sz="17600" b="1" i="0" u="none" strike="noStrike" kern="1200" cap="none" spc="0" normalizeH="0" baseline="0" noProof="0" dirty="0" smtClean="0">
                <a:ln>
                  <a:noFill/>
                </a:ln>
                <a:solidFill>
                  <a:schemeClr val="tx2"/>
                </a:solidFill>
                <a:effectLst/>
                <a:uLnTx/>
                <a:uFillTx/>
                <a:latin typeface="+mj-lt"/>
                <a:ea typeface="+mj-ea"/>
                <a:cs typeface="+mj-cs"/>
              </a:rPr>
              <a:t>                              </a:t>
            </a:r>
            <a:r>
              <a:rPr kumimoji="0" lang="ru-RU" sz="17600" b="1" i="0" u="none" strike="noStrike" kern="1200" cap="none" spc="0" normalizeH="0" baseline="0" noProof="0" dirty="0" smtClean="0">
                <a:ln>
                  <a:noFill/>
                </a:ln>
                <a:solidFill>
                  <a:schemeClr val="tx2"/>
                </a:solidFill>
                <a:effectLst/>
                <a:uLnTx/>
                <a:uFillTx/>
                <a:latin typeface="+mj-lt"/>
                <a:ea typeface="+mj-ea"/>
                <a:cs typeface="+mj-cs"/>
              </a:rPr>
              <a:t>N 273-Ф3</a:t>
            </a:r>
            <a:endParaRPr kumimoji="0" lang="ru-RU" sz="176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00166" y="2143116"/>
            <a:ext cx="738031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r>
              <a:rPr lang="ru-RU" sz="3600" b="1" dirty="0" smtClean="0">
                <a:solidFill>
                  <a:srgbClr val="002060"/>
                </a:solidFill>
                <a:latin typeface="Times New Roman" pitchFamily="18" charset="0"/>
                <a:cs typeface="Times New Roman" pitchFamily="18" charset="0"/>
              </a:rPr>
              <a:t>Статья 10. </a:t>
            </a:r>
            <a:r>
              <a:rPr lang="ru-RU" sz="3600" b="1" dirty="0" smtClean="0">
                <a:latin typeface="Times New Roman" pitchFamily="18" charset="0"/>
                <a:cs typeface="Times New Roman" pitchFamily="18" charset="0"/>
              </a:rPr>
              <a:t>Структура системы образования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1000100" y="2357430"/>
            <a:ext cx="7880948" cy="3729658"/>
          </a:xfrm>
        </p:spPr>
        <p:txBody>
          <a:bodyPr>
            <a:normAutofit lnSpcReduction="10000"/>
          </a:bodyPr>
          <a:lstStyle/>
          <a:p>
            <a:pPr>
              <a:buNone/>
            </a:pPr>
            <a:r>
              <a:rPr lang="ru-RU" sz="2800" b="1" dirty="0" smtClean="0">
                <a:solidFill>
                  <a:srgbClr val="002060"/>
                </a:solidFill>
              </a:rPr>
              <a:t>4. В Российской Федерации устанавливаются следующие </a:t>
            </a:r>
            <a:r>
              <a:rPr lang="ru-RU" sz="2800" b="1" u="sng" dirty="0" smtClean="0">
                <a:solidFill>
                  <a:srgbClr val="002060"/>
                </a:solidFill>
              </a:rPr>
              <a:t>уровни</a:t>
            </a:r>
            <a:r>
              <a:rPr lang="ru-RU" sz="2800" b="1" dirty="0" smtClean="0">
                <a:solidFill>
                  <a:srgbClr val="002060"/>
                </a:solidFill>
              </a:rPr>
              <a:t> общего образования:</a:t>
            </a:r>
          </a:p>
          <a:p>
            <a:pPr>
              <a:buNone/>
            </a:pPr>
            <a:endParaRPr lang="ru-RU" sz="2800" b="1" dirty="0" smtClean="0">
              <a:solidFill>
                <a:srgbClr val="002060"/>
              </a:solidFill>
            </a:endParaRPr>
          </a:p>
          <a:p>
            <a:pPr>
              <a:buNone/>
            </a:pPr>
            <a:r>
              <a:rPr lang="ru-RU" sz="2800" b="1" dirty="0" smtClean="0">
                <a:solidFill>
                  <a:srgbClr val="002060"/>
                </a:solidFill>
              </a:rPr>
              <a:t>1) </a:t>
            </a:r>
            <a:r>
              <a:rPr lang="ru-RU" sz="2800" b="1" u="sng" dirty="0" smtClean="0">
                <a:solidFill>
                  <a:srgbClr val="002060"/>
                </a:solidFill>
              </a:rPr>
              <a:t>дошкольное образование;</a:t>
            </a:r>
          </a:p>
          <a:p>
            <a:pPr>
              <a:buNone/>
            </a:pPr>
            <a:r>
              <a:rPr lang="ru-RU" sz="2800" b="1" dirty="0" smtClean="0">
                <a:solidFill>
                  <a:srgbClr val="002060"/>
                </a:solidFill>
              </a:rPr>
              <a:t>2) начальное общее образование;</a:t>
            </a:r>
          </a:p>
          <a:p>
            <a:pPr>
              <a:buNone/>
            </a:pPr>
            <a:r>
              <a:rPr lang="ru-RU" sz="2800" b="1" dirty="0" smtClean="0">
                <a:solidFill>
                  <a:srgbClr val="002060"/>
                </a:solidFill>
              </a:rPr>
              <a:t>3) основное общее образование;</a:t>
            </a:r>
          </a:p>
          <a:p>
            <a:pPr>
              <a:buNone/>
            </a:pPr>
            <a:r>
              <a:rPr lang="ru-RU" sz="2800" b="1" dirty="0" smtClean="0">
                <a:solidFill>
                  <a:srgbClr val="002060"/>
                </a:solidFill>
              </a:rPr>
              <a:t>4) среднее общее образование.</a:t>
            </a:r>
            <a:endParaRPr lang="ru-RU" sz="2800" b="1" dirty="0">
              <a:solidFill>
                <a:srgbClr val="002060"/>
              </a:solidFill>
            </a:endParaRPr>
          </a:p>
        </p:txBody>
      </p:sp>
    </p:spTree>
  </p:cSld>
  <p:clrMapOvr>
    <a:masterClrMapping/>
  </p:clrMapOvr>
  <p:transition>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14348" y="2928934"/>
            <a:ext cx="8072494"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r>
              <a:rPr lang="ru-RU" sz="3600" b="1" dirty="0" smtClean="0">
                <a:solidFill>
                  <a:srgbClr val="002060"/>
                </a:solidFill>
                <a:latin typeface="Times New Roman" pitchFamily="18" charset="0"/>
                <a:cs typeface="Times New Roman" pitchFamily="18" charset="0"/>
              </a:rPr>
              <a:t>Статья 11. </a:t>
            </a:r>
            <a:r>
              <a:rPr lang="ru-RU" sz="3600" b="1" dirty="0" smtClean="0">
                <a:latin typeface="Times New Roman" pitchFamily="18" charset="0"/>
                <a:cs typeface="Times New Roman" pitchFamily="18" charset="0"/>
              </a:rPr>
              <a:t>Федеральные государственные образовательные стандарты и федеральные государственные требования. Образовательные стандарты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714348" y="3128342"/>
            <a:ext cx="8143932" cy="3229616"/>
          </a:xfrm>
        </p:spPr>
        <p:txBody>
          <a:bodyPr/>
          <a:lstStyle/>
          <a:p>
            <a:pPr>
              <a:buNone/>
            </a:pPr>
            <a:r>
              <a:rPr lang="ru-RU" sz="2400" b="1" dirty="0" smtClean="0">
                <a:solidFill>
                  <a:srgbClr val="002060"/>
                </a:solidFill>
                <a:latin typeface="Times New Roman" pitchFamily="18" charset="0"/>
                <a:cs typeface="Times New Roman" pitchFamily="18" charset="0"/>
              </a:rPr>
              <a:t>   1. Федеральные государственные образовательные стандарты и федеральные государственные требования обеспечивают:</a:t>
            </a:r>
          </a:p>
          <a:p>
            <a:pPr>
              <a:buNone/>
            </a:pPr>
            <a:r>
              <a:rPr lang="ru-RU" sz="2400" b="1" dirty="0" smtClean="0">
                <a:solidFill>
                  <a:srgbClr val="002060"/>
                </a:solidFill>
                <a:latin typeface="Times New Roman" pitchFamily="18" charset="0"/>
                <a:cs typeface="Times New Roman" pitchFamily="18" charset="0"/>
              </a:rPr>
              <a:t>   1) единство образовательного пространства Российской Федерации;</a:t>
            </a:r>
          </a:p>
          <a:p>
            <a:pPr>
              <a:buNone/>
            </a:pPr>
            <a:r>
              <a:rPr lang="ru-RU" sz="2400" b="1" dirty="0" smtClean="0">
                <a:solidFill>
                  <a:srgbClr val="002060"/>
                </a:solidFill>
                <a:latin typeface="Times New Roman" pitchFamily="18" charset="0"/>
                <a:cs typeface="Times New Roman" pitchFamily="18" charset="0"/>
              </a:rPr>
              <a:t>    2) преемственность основных образовательных программ;</a:t>
            </a:r>
            <a:endParaRPr lang="ru-RU" sz="24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3071810"/>
            <a:ext cx="8001056"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r>
              <a:rPr lang="ru-RU" sz="3600" b="1" dirty="0" smtClean="0">
                <a:solidFill>
                  <a:srgbClr val="002060"/>
                </a:solidFill>
                <a:latin typeface="Times New Roman" pitchFamily="18" charset="0"/>
                <a:cs typeface="Times New Roman" pitchFamily="18" charset="0"/>
              </a:rPr>
              <a:t>Статья 11. </a:t>
            </a:r>
            <a:r>
              <a:rPr lang="ru-RU" sz="3600" b="1" dirty="0" smtClean="0">
                <a:latin typeface="Times New Roman" pitchFamily="18" charset="0"/>
                <a:cs typeface="Times New Roman" pitchFamily="18" charset="0"/>
              </a:rPr>
              <a:t>Федеральные государственные образовательные стандарты и федеральные государственные требования. Образовательные стандарты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500034" y="3128342"/>
            <a:ext cx="8382724" cy="3729658"/>
          </a:xfrm>
        </p:spPr>
        <p:txBody>
          <a:bodyPr/>
          <a:lstStyle/>
          <a:p>
            <a:pPr>
              <a:buNone/>
            </a:pPr>
            <a:r>
              <a:rPr lang="ru-RU" sz="2800" b="1" dirty="0" smtClean="0">
                <a:solidFill>
                  <a:srgbClr val="002060"/>
                </a:solidFill>
              </a:rPr>
              <a:t>  </a:t>
            </a:r>
            <a:r>
              <a:rPr lang="ru-RU" sz="2800" b="1" dirty="0" smtClean="0">
                <a:solidFill>
                  <a:srgbClr val="002060"/>
                </a:solidFill>
                <a:latin typeface="Times New Roman" pitchFamily="18" charset="0"/>
                <a:cs typeface="Times New Roman" pitchFamily="18" charset="0"/>
              </a:rPr>
              <a:t>3) вариативность содержания образовательных программ соответствующего уровня образования, 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a:t>
            </a:r>
          </a:p>
          <a:p>
            <a:pPr>
              <a:buNone/>
            </a:pPr>
            <a:endParaRPr lang="ru-RU" sz="2800" b="1" dirty="0">
              <a:solidFill>
                <a:srgbClr val="002060"/>
              </a:solidFill>
            </a:endParaRPr>
          </a:p>
        </p:txBody>
      </p:sp>
    </p:spTree>
  </p:cSld>
  <p:clrMapOvr>
    <a:masterClrMapping/>
  </p:clrMapOvr>
  <p:transition>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2571744"/>
            <a:ext cx="8126074"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b="1" dirty="0" smtClean="0">
                <a:solidFill>
                  <a:srgbClr val="002060"/>
                </a:solidFill>
                <a:latin typeface="Times New Roman" pitchFamily="18" charset="0"/>
                <a:cs typeface="Times New Roman" pitchFamily="18" charset="0"/>
              </a:rPr>
              <a:t>Статья 11. </a:t>
            </a:r>
            <a:r>
              <a:rPr lang="ru-RU" sz="3600" b="1" dirty="0" smtClean="0">
                <a:latin typeface="Times New Roman" pitchFamily="18" charset="0"/>
                <a:cs typeface="Times New Roman" pitchFamily="18" charset="0"/>
              </a:rPr>
              <a:t>Федеральные государственные образовательные стандарты и федеральные государственные требования. Образовательные стандарты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1000100" y="3128342"/>
            <a:ext cx="7786742" cy="3252986"/>
          </a:xfrm>
        </p:spPr>
        <p:txBody>
          <a:bodyPr/>
          <a:lstStyle/>
          <a:p>
            <a:pPr>
              <a:buNone/>
            </a:pPr>
            <a:r>
              <a:rPr lang="ru-RU" sz="2800" b="1" dirty="0" smtClean="0">
                <a:solidFill>
                  <a:srgbClr val="002060"/>
                </a:solidFill>
              </a:rPr>
              <a:t> </a:t>
            </a:r>
            <a:r>
              <a:rPr lang="ru-RU" sz="2800" b="1" dirty="0" smtClean="0">
                <a:solidFill>
                  <a:srgbClr val="002060"/>
                </a:solidFill>
                <a:latin typeface="Times New Roman" pitchFamily="18" charset="0"/>
                <a:cs typeface="Times New Roman" pitchFamily="18" charset="0"/>
              </a:rPr>
              <a:t>4) 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освоения.</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2571744"/>
            <a:ext cx="8126074"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b="1" dirty="0" smtClean="0">
                <a:solidFill>
                  <a:srgbClr val="002060"/>
                </a:solidFill>
                <a:latin typeface="Times New Roman" pitchFamily="18" charset="0"/>
                <a:cs typeface="Times New Roman" pitchFamily="18" charset="0"/>
              </a:rPr>
              <a:t>Статья 11. </a:t>
            </a:r>
            <a:r>
              <a:rPr lang="ru-RU" sz="3600" b="1" dirty="0" smtClean="0">
                <a:latin typeface="Times New Roman" pitchFamily="18" charset="0"/>
                <a:cs typeface="Times New Roman" pitchFamily="18" charset="0"/>
              </a:rPr>
              <a:t>Федеральные государственные образовательные стандарты и федеральные государственные требования. Образовательные стандарты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1000100" y="3128342"/>
            <a:ext cx="7786742" cy="3252986"/>
          </a:xfrm>
        </p:spPr>
        <p:txBody>
          <a:bodyPr>
            <a:normAutofit fontScale="77500" lnSpcReduction="20000"/>
          </a:bodyPr>
          <a:lstStyle/>
          <a:p>
            <a:pPr>
              <a:buNone/>
            </a:pPr>
            <a:r>
              <a:rPr lang="ru-RU" sz="2800" b="1" dirty="0" smtClean="0">
                <a:solidFill>
                  <a:srgbClr val="002060"/>
                </a:solidFill>
              </a:rPr>
              <a:t> </a:t>
            </a:r>
            <a:r>
              <a:rPr lang="ru-RU" sz="2800" b="1" dirty="0" smtClean="0">
                <a:solidFill>
                  <a:schemeClr val="accent1">
                    <a:lumMod val="50000"/>
                  </a:schemeClr>
                </a:solidFill>
              </a:rPr>
              <a:t>2. Федеральные государственные образовательные стандарты, </a:t>
            </a:r>
            <a:r>
              <a:rPr lang="ru-RU" sz="2800" b="1" u="sng" dirty="0" smtClean="0">
                <a:solidFill>
                  <a:schemeClr val="accent1">
                    <a:lumMod val="50000"/>
                  </a:schemeClr>
                </a:solidFill>
              </a:rPr>
              <a:t>за исключением федерального государственного образовательного стандарта дошкольного образования</a:t>
            </a:r>
            <a:r>
              <a:rPr lang="ru-RU" sz="2800" b="1" dirty="0" smtClean="0">
                <a:solidFill>
                  <a:schemeClr val="accent1">
                    <a:lumMod val="50000"/>
                  </a:schemeClr>
                </a:solidFill>
              </a:rPr>
              <a:t>, образовательные стандарты являются основой объективной оценки соответствия установленным требованиям образовательной деятельности и подготовки обучающихся, освоивших образовательные программы соответствующего уровня и соответствующей направленности, независимо от формы получения образования и формы обучения.</a:t>
            </a:r>
          </a:p>
          <a:p>
            <a:pPr>
              <a:buNone/>
            </a:pP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642910" y="3000372"/>
            <a:ext cx="8321578"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b="1" dirty="0" smtClean="0">
                <a:solidFill>
                  <a:srgbClr val="002060"/>
                </a:solidFill>
                <a:latin typeface="Times New Roman" pitchFamily="18" charset="0"/>
                <a:cs typeface="Times New Roman" pitchFamily="18" charset="0"/>
              </a:rPr>
              <a:t>Статья 11. </a:t>
            </a:r>
            <a:r>
              <a:rPr lang="ru-RU" sz="3600" b="1" dirty="0" smtClean="0">
                <a:latin typeface="Times New Roman" pitchFamily="18" charset="0"/>
                <a:cs typeface="Times New Roman" pitchFamily="18" charset="0"/>
              </a:rPr>
              <a:t>Федеральные государственные образовательные стандарты и федеральные государственные требования. Образовательные стандарты </a:t>
            </a:r>
            <a:r>
              <a:rPr lang="ru-RU" dirty="0" smtClean="0"/>
              <a:t/>
            </a:r>
            <a:br>
              <a:rPr lang="ru-RU"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571472" y="3143248"/>
            <a:ext cx="8143932" cy="3252986"/>
          </a:xfrm>
        </p:spPr>
        <p:txBody>
          <a:bodyPr>
            <a:normAutofit fontScale="92500"/>
          </a:bodyPr>
          <a:lstStyle/>
          <a:p>
            <a:pPr>
              <a:buNone/>
            </a:pPr>
            <a:r>
              <a:rPr lang="ru-RU" sz="2800" b="1" dirty="0" smtClean="0">
                <a:solidFill>
                  <a:srgbClr val="002060"/>
                </a:solidFill>
                <a:latin typeface="Times New Roman" pitchFamily="18" charset="0"/>
                <a:cs typeface="Times New Roman" pitchFamily="18" charset="0"/>
              </a:rPr>
              <a:t>3. Федеральные государственные образовательные стандарты включают в себя требования к:</a:t>
            </a:r>
          </a:p>
          <a:p>
            <a:pPr>
              <a:buNone/>
            </a:pPr>
            <a:r>
              <a:rPr lang="ru-RU" sz="2800" b="1" dirty="0" smtClean="0">
                <a:solidFill>
                  <a:srgbClr val="002060"/>
                </a:solidFill>
                <a:latin typeface="Times New Roman" pitchFamily="18" charset="0"/>
                <a:cs typeface="Times New Roman" pitchFamily="18" charset="0"/>
              </a:rPr>
              <a:t>1) структуре основных образовательных программ (в том числе соотношению обязательной части основной образовательной программы и части, формируемой участниками образовательных отношений) и их объему;</a:t>
            </a:r>
          </a:p>
          <a:p>
            <a:pPr>
              <a:buNone/>
            </a:pPr>
            <a:endParaRPr lang="ru-RU" sz="2800" b="1" dirty="0">
              <a:solidFill>
                <a:srgbClr val="002060"/>
              </a:solidFill>
            </a:endParaRPr>
          </a:p>
        </p:txBody>
      </p:sp>
    </p:spTree>
  </p:cSld>
  <p:clrMapOvr>
    <a:masterClrMapping/>
  </p:clrMapOvr>
  <p:transition>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14348" y="3071810"/>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b="1" dirty="0" smtClean="0">
                <a:solidFill>
                  <a:srgbClr val="002060"/>
                </a:solidFill>
                <a:latin typeface="Times New Roman" pitchFamily="18" charset="0"/>
                <a:cs typeface="Times New Roman" pitchFamily="18" charset="0"/>
              </a:rPr>
              <a:t>Статья 11. </a:t>
            </a:r>
            <a:r>
              <a:rPr lang="ru-RU" sz="3600" b="1" dirty="0" smtClean="0">
                <a:latin typeface="Times New Roman" pitchFamily="18" charset="0"/>
                <a:cs typeface="Times New Roman" pitchFamily="18" charset="0"/>
              </a:rPr>
              <a:t>Федеральные государственные образовательные стандарты и федеральные государственные требования. Образовательные стандарты </a:t>
            </a:r>
            <a:r>
              <a:rPr lang="ru-RU" dirty="0" smtClean="0"/>
              <a:t/>
            </a:r>
            <a:br>
              <a:rPr lang="ru-RU"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571472" y="3143248"/>
            <a:ext cx="8286808" cy="3252986"/>
          </a:xfrm>
        </p:spPr>
        <p:txBody>
          <a:bodyPr>
            <a:normAutofit fontScale="92500"/>
          </a:bodyPr>
          <a:lstStyle/>
          <a:p>
            <a:pPr>
              <a:buNone/>
            </a:pPr>
            <a:r>
              <a:rPr lang="ru-RU" sz="2800" b="1" dirty="0" smtClean="0">
                <a:solidFill>
                  <a:srgbClr val="002060"/>
                </a:solidFill>
                <a:latin typeface="Times New Roman" pitchFamily="18" charset="0"/>
                <a:cs typeface="Times New Roman" pitchFamily="18" charset="0"/>
              </a:rPr>
              <a:t>3. Федеральные государственные образовательные стандарты включают в себя требования к:</a:t>
            </a:r>
          </a:p>
          <a:p>
            <a:pPr>
              <a:buNone/>
            </a:pPr>
            <a:r>
              <a:rPr lang="ru-RU" sz="2800" b="1" dirty="0" smtClean="0">
                <a:solidFill>
                  <a:srgbClr val="002060"/>
                </a:solidFill>
                <a:latin typeface="Times New Roman" pitchFamily="18" charset="0"/>
                <a:cs typeface="Times New Roman" pitchFamily="18" charset="0"/>
              </a:rPr>
              <a:t>2) условиям реализации основных образовательных программ, в том числе кадровым, финансовым, материально-техническим и иным условиям;</a:t>
            </a:r>
          </a:p>
          <a:p>
            <a:pPr>
              <a:buNone/>
            </a:pPr>
            <a:r>
              <a:rPr lang="ru-RU" sz="2800" b="1" dirty="0" smtClean="0">
                <a:solidFill>
                  <a:srgbClr val="002060"/>
                </a:solidFill>
                <a:latin typeface="Times New Roman" pitchFamily="18" charset="0"/>
                <a:cs typeface="Times New Roman" pitchFamily="18" charset="0"/>
              </a:rPr>
              <a:t>3) результатам освоения основных образовательных программ.</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357290" y="2071678"/>
            <a:ext cx="6768752" cy="1065213"/>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dirty="0" smtClean="0"/>
              <a:t> </a:t>
            </a:r>
            <a:r>
              <a:rPr lang="ru-RU" sz="3600" b="1" dirty="0" smtClean="0">
                <a:solidFill>
                  <a:srgbClr val="002060"/>
                </a:solidFill>
                <a:latin typeface="Times New Roman" pitchFamily="18" charset="0"/>
                <a:cs typeface="Times New Roman" pitchFamily="18" charset="0"/>
              </a:rPr>
              <a:t>Статья 12. </a:t>
            </a:r>
            <a:br>
              <a:rPr lang="ru-RU" sz="3600" b="1" dirty="0" smtClean="0">
                <a:solidFill>
                  <a:srgbClr val="002060"/>
                </a:solidFill>
                <a:latin typeface="Times New Roman" pitchFamily="18" charset="0"/>
                <a:cs typeface="Times New Roman" pitchFamily="18" charset="0"/>
              </a:rPr>
            </a:br>
            <a:r>
              <a:rPr lang="ru-RU" sz="3600" b="1" dirty="0" smtClean="0">
                <a:solidFill>
                  <a:srgbClr val="002060"/>
                </a:solidFill>
                <a:latin typeface="Times New Roman" pitchFamily="18" charset="0"/>
                <a:cs typeface="Times New Roman" pitchFamily="18" charset="0"/>
              </a:rPr>
              <a:t> </a:t>
            </a:r>
            <a:r>
              <a:rPr lang="ru-RU" sz="3600" b="1" dirty="0" smtClean="0">
                <a:latin typeface="Times New Roman" pitchFamily="18" charset="0"/>
                <a:cs typeface="Times New Roman" pitchFamily="18" charset="0"/>
              </a:rPr>
              <a:t>Образовательные программы </a:t>
            </a:r>
            <a:r>
              <a:rPr lang="ru-RU" dirty="0" smtClean="0"/>
              <a:t/>
            </a:r>
            <a:br>
              <a:rPr lang="ru-RU"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1000100" y="2714620"/>
            <a:ext cx="7668344" cy="3252986"/>
          </a:xfrm>
        </p:spPr>
        <p:txBody>
          <a:bodyPr>
            <a:normAutofit fontScale="92500" lnSpcReduction="20000"/>
          </a:bodyPr>
          <a:lstStyle/>
          <a:p>
            <a:pPr>
              <a:buNone/>
            </a:pPr>
            <a:r>
              <a:rPr lang="ru-RU" sz="2800" dirty="0" smtClean="0"/>
              <a:t>   </a:t>
            </a:r>
            <a:r>
              <a:rPr lang="ru-RU" sz="2800" b="1" dirty="0" smtClean="0">
                <a:solidFill>
                  <a:srgbClr val="002060"/>
                </a:solidFill>
                <a:latin typeface="Times New Roman" pitchFamily="18" charset="0"/>
                <a:cs typeface="Times New Roman" pitchFamily="18" charset="0"/>
              </a:rPr>
              <a:t>3. К основным образовательным программам относятся:</a:t>
            </a:r>
          </a:p>
          <a:p>
            <a:pPr>
              <a:buNone/>
            </a:pPr>
            <a:r>
              <a:rPr lang="ru-RU" sz="2800" b="1" dirty="0" smtClean="0">
                <a:solidFill>
                  <a:srgbClr val="002060"/>
                </a:solidFill>
                <a:latin typeface="Times New Roman" pitchFamily="18" charset="0"/>
                <a:cs typeface="Times New Roman" pitchFamily="18" charset="0"/>
              </a:rPr>
              <a:t>  1) основные общеобразовательные программы - образовательные программы дошкольного образования,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357290" y="2000240"/>
            <a:ext cx="6768752" cy="1065213"/>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dirty="0" smtClean="0"/>
              <a:t> </a:t>
            </a:r>
            <a:r>
              <a:rPr lang="ru-RU" sz="3600" b="1" dirty="0" smtClean="0">
                <a:solidFill>
                  <a:srgbClr val="002060"/>
                </a:solidFill>
                <a:latin typeface="Times New Roman" pitchFamily="18" charset="0"/>
                <a:cs typeface="Times New Roman" pitchFamily="18" charset="0"/>
              </a:rPr>
              <a:t>Статья 12.  </a:t>
            </a:r>
            <a:br>
              <a:rPr lang="ru-RU" sz="3600" b="1" dirty="0" smtClean="0">
                <a:solidFill>
                  <a:srgbClr val="002060"/>
                </a:solidFill>
                <a:latin typeface="Times New Roman" pitchFamily="18" charset="0"/>
                <a:cs typeface="Times New Roman" pitchFamily="18" charset="0"/>
              </a:rPr>
            </a:br>
            <a:r>
              <a:rPr lang="ru-RU" sz="3600" b="1" dirty="0" smtClean="0">
                <a:latin typeface="Times New Roman" pitchFamily="18" charset="0"/>
                <a:cs typeface="Times New Roman" pitchFamily="18" charset="0"/>
              </a:rPr>
              <a:t>Образовательные программы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1071538" y="2643182"/>
            <a:ext cx="7668344" cy="3252986"/>
          </a:xfrm>
        </p:spPr>
        <p:txBody>
          <a:bodyPr/>
          <a:lstStyle/>
          <a:p>
            <a:pPr>
              <a:buNone/>
            </a:pPr>
            <a:r>
              <a:rPr lang="ru-RU" sz="2800" dirty="0" smtClean="0"/>
              <a:t>   </a:t>
            </a:r>
            <a:r>
              <a:rPr lang="ru-RU" sz="2800" b="1" dirty="0" smtClean="0">
                <a:solidFill>
                  <a:srgbClr val="002060"/>
                </a:solidFill>
                <a:latin typeface="Times New Roman" pitchFamily="18" charset="0"/>
                <a:cs typeface="Times New Roman" pitchFamily="18" charset="0"/>
              </a:rPr>
              <a:t>5. Образовательные программы самостоятельно разрабатываются и утверждаются организацией, осуществляющей образовательную деятельность, если настоящим Федеральным законом не установлено иное.</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928662" y="2071678"/>
            <a:ext cx="7626008" cy="1065213"/>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dirty="0" smtClean="0">
                <a:latin typeface="Times New Roman" pitchFamily="18" charset="0"/>
                <a:cs typeface="Times New Roman" pitchFamily="18" charset="0"/>
              </a:rPr>
              <a:t> </a:t>
            </a:r>
            <a:r>
              <a:rPr lang="ru-RU" sz="3600" b="1" dirty="0" smtClean="0">
                <a:solidFill>
                  <a:srgbClr val="002060"/>
                </a:solidFill>
                <a:latin typeface="Times New Roman" pitchFamily="18" charset="0"/>
                <a:cs typeface="Times New Roman" pitchFamily="18" charset="0"/>
              </a:rPr>
              <a:t>Статья 12.  </a:t>
            </a:r>
            <a:br>
              <a:rPr lang="ru-RU" sz="3600" b="1" dirty="0" smtClean="0">
                <a:solidFill>
                  <a:srgbClr val="002060"/>
                </a:solidFill>
                <a:latin typeface="Times New Roman" pitchFamily="18" charset="0"/>
                <a:cs typeface="Times New Roman" pitchFamily="18" charset="0"/>
              </a:rPr>
            </a:br>
            <a:r>
              <a:rPr lang="ru-RU" sz="3600" b="1" dirty="0" smtClean="0">
                <a:latin typeface="Times New Roman" pitchFamily="18" charset="0"/>
                <a:cs typeface="Times New Roman" pitchFamily="18" charset="0"/>
              </a:rPr>
              <a:t>Образовательные программы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928662" y="2571744"/>
            <a:ext cx="7880948" cy="3252986"/>
          </a:xfrm>
        </p:spPr>
        <p:txBody>
          <a:bodyPr>
            <a:normAutofit fontScale="92500" lnSpcReduction="20000"/>
          </a:bodyPr>
          <a:lstStyle/>
          <a:p>
            <a:pPr>
              <a:buNone/>
            </a:pPr>
            <a:r>
              <a:rPr lang="ru-RU" sz="2800" dirty="0" smtClean="0">
                <a:latin typeface="Times New Roman" pitchFamily="18" charset="0"/>
                <a:cs typeface="Times New Roman" pitchFamily="18" charset="0"/>
              </a:rPr>
              <a:t> </a:t>
            </a:r>
            <a:r>
              <a:rPr lang="ru-RU" sz="2800" b="1" dirty="0" smtClean="0">
                <a:solidFill>
                  <a:srgbClr val="002060"/>
                </a:solidFill>
                <a:latin typeface="Times New Roman" pitchFamily="18" charset="0"/>
                <a:cs typeface="Times New Roman" pitchFamily="18" charset="0"/>
              </a:rPr>
              <a:t>   6.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 учетом соответствующих примерных образовательных программ дошкольного образования.</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857356" y="2500306"/>
            <a:ext cx="6867525"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sz="3600" b="1" dirty="0" smtClean="0">
                <a:solidFill>
                  <a:srgbClr val="002060"/>
                </a:solidFill>
                <a:latin typeface="Times New Roman" pitchFamily="18" charset="0"/>
                <a:cs typeface="Times New Roman" pitchFamily="18" charset="0"/>
              </a:rPr>
              <a:t>Статья 2.</a:t>
            </a:r>
            <a:r>
              <a:rPr lang="en-US" sz="3600" b="1" dirty="0" smtClean="0">
                <a:solidFill>
                  <a:srgbClr val="002060"/>
                </a:solidFill>
                <a:latin typeface="Times New Roman" pitchFamily="18" charset="0"/>
                <a:cs typeface="Times New Roman" pitchFamily="18" charset="0"/>
              </a:rPr>
              <a:t>  </a:t>
            </a:r>
            <a:r>
              <a:rPr lang="ru-RU" sz="3600" b="1" dirty="0" smtClean="0">
                <a:latin typeface="Times New Roman" pitchFamily="18" charset="0"/>
                <a:cs typeface="Times New Roman" pitchFamily="18" charset="0"/>
              </a:rPr>
              <a:t>Основные понятия, используемые в настоящем Федеральном</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законе</a:t>
            </a:r>
            <a:r>
              <a:rPr lang="ru-RU" dirty="0" smtClean="0">
                <a:latin typeface="+mn-lt"/>
              </a:rPr>
              <a:t/>
            </a:r>
            <a:br>
              <a:rPr lang="ru-RU" dirty="0" smtClean="0">
                <a:latin typeface="+mn-lt"/>
              </a:rPr>
            </a:br>
            <a:r>
              <a:rPr lang="ru-RU" dirty="0" smtClean="0">
                <a:latin typeface="+mn-lt"/>
              </a:rPr>
              <a:t/>
            </a:r>
            <a:br>
              <a:rPr lang="ru-RU" dirty="0" smtClean="0">
                <a:latin typeface="+mn-lt"/>
              </a:rPr>
            </a:br>
            <a:endParaRPr lang="ru-RU" b="1" dirty="0" smtClean="0">
              <a:latin typeface="+mn-lt"/>
            </a:endParaRPr>
          </a:p>
        </p:txBody>
      </p:sp>
      <p:sp>
        <p:nvSpPr>
          <p:cNvPr id="4" name="Содержимое 3"/>
          <p:cNvSpPr>
            <a:spLocks noGrp="1"/>
          </p:cNvSpPr>
          <p:nvPr>
            <p:ph idx="1"/>
          </p:nvPr>
        </p:nvSpPr>
        <p:spPr>
          <a:xfrm>
            <a:off x="642910" y="2714620"/>
            <a:ext cx="8106124" cy="3729658"/>
          </a:xfrm>
        </p:spPr>
        <p:txBody>
          <a:bodyPr/>
          <a:lstStyle/>
          <a:p>
            <a:pPr>
              <a:buNone/>
            </a:pPr>
            <a:r>
              <a:rPr lang="ru-RU" sz="2800" b="1" dirty="0" smtClean="0">
                <a:solidFill>
                  <a:srgbClr val="002060"/>
                </a:solidFill>
              </a:rPr>
              <a:t>    </a:t>
            </a:r>
            <a:r>
              <a:rPr lang="ru-RU" sz="2800" b="1" dirty="0" smtClean="0">
                <a:solidFill>
                  <a:srgbClr val="002060"/>
                </a:solidFill>
                <a:latin typeface="Times New Roman" pitchFamily="18" charset="0"/>
                <a:cs typeface="Times New Roman" pitchFamily="18" charset="0"/>
              </a:rPr>
              <a:t>18) образовательная организация - некоммерческая организация, осуществляющая на основании лицензии образовательную деятельность в качестве основного вида деятельности в соответствии с целями, ради достижения которых такая организация создана.</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285852" y="2000240"/>
            <a:ext cx="6768752" cy="1065213"/>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dirty="0" smtClean="0"/>
              <a:t> </a:t>
            </a:r>
            <a:r>
              <a:rPr lang="ru-RU" sz="3600" b="1" dirty="0" smtClean="0">
                <a:solidFill>
                  <a:srgbClr val="002060"/>
                </a:solidFill>
                <a:latin typeface="Times New Roman" pitchFamily="18" charset="0"/>
                <a:cs typeface="Times New Roman" pitchFamily="18" charset="0"/>
              </a:rPr>
              <a:t>Статья 12.  </a:t>
            </a:r>
            <a:br>
              <a:rPr lang="ru-RU" sz="3600" b="1" dirty="0" smtClean="0">
                <a:solidFill>
                  <a:srgbClr val="002060"/>
                </a:solidFill>
                <a:latin typeface="Times New Roman" pitchFamily="18" charset="0"/>
                <a:cs typeface="Times New Roman" pitchFamily="18" charset="0"/>
              </a:rPr>
            </a:br>
            <a:r>
              <a:rPr lang="ru-RU" sz="3600" b="1" dirty="0" smtClean="0">
                <a:latin typeface="Times New Roman" pitchFamily="18" charset="0"/>
                <a:cs typeface="Times New Roman" pitchFamily="18" charset="0"/>
              </a:rPr>
              <a:t>Образовательные программы </a:t>
            </a:r>
            <a:r>
              <a:rPr lang="ru-RU" dirty="0" smtClean="0"/>
              <a:t/>
            </a:r>
            <a:br>
              <a:rPr lang="ru-RU"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571472" y="2643182"/>
            <a:ext cx="8381014" cy="3252986"/>
          </a:xfrm>
        </p:spPr>
        <p:txBody>
          <a:bodyPr>
            <a:normAutofit fontScale="92500" lnSpcReduction="10000"/>
          </a:bodyPr>
          <a:lstStyle/>
          <a:p>
            <a:pPr>
              <a:buNone/>
            </a:pPr>
            <a:r>
              <a:rPr lang="ru-RU" sz="2800" dirty="0" smtClean="0"/>
              <a:t>   </a:t>
            </a:r>
            <a:r>
              <a:rPr lang="ru-RU" sz="2800" b="1" dirty="0" smtClean="0">
                <a:solidFill>
                  <a:srgbClr val="002060"/>
                </a:solidFill>
                <a:latin typeface="Times New Roman" pitchFamily="18" charset="0"/>
                <a:cs typeface="Times New Roman" pitchFamily="18" charset="0"/>
              </a:rPr>
              <a:t>10. </a:t>
            </a:r>
            <a:r>
              <a:rPr lang="ru-RU" sz="2800" b="1" u="sng" dirty="0" smtClean="0">
                <a:solidFill>
                  <a:srgbClr val="002060"/>
                </a:solidFill>
                <a:latin typeface="Times New Roman" pitchFamily="18" charset="0"/>
                <a:cs typeface="Times New Roman" pitchFamily="18" charset="0"/>
              </a:rPr>
              <a:t>Примерные основные образовательные программы </a:t>
            </a:r>
            <a:r>
              <a:rPr lang="ru-RU" sz="2800" b="1" dirty="0" smtClean="0">
                <a:solidFill>
                  <a:srgbClr val="002060"/>
                </a:solidFill>
                <a:latin typeface="Times New Roman" pitchFamily="18" charset="0"/>
                <a:cs typeface="Times New Roman" pitchFamily="18" charset="0"/>
              </a:rPr>
              <a:t>включаются по результатам </a:t>
            </a:r>
            <a:r>
              <a:rPr lang="ru-RU" sz="2800" b="1" u="sng" dirty="0" smtClean="0">
                <a:solidFill>
                  <a:srgbClr val="002060"/>
                </a:solidFill>
                <a:latin typeface="Times New Roman" pitchFamily="18" charset="0"/>
                <a:cs typeface="Times New Roman" pitchFamily="18" charset="0"/>
              </a:rPr>
              <a:t>экспертизы</a:t>
            </a:r>
            <a:r>
              <a:rPr lang="ru-RU" sz="2800" b="1" dirty="0" smtClean="0">
                <a:solidFill>
                  <a:srgbClr val="002060"/>
                </a:solidFill>
                <a:latin typeface="Times New Roman" pitchFamily="18" charset="0"/>
                <a:cs typeface="Times New Roman" pitchFamily="18" charset="0"/>
              </a:rPr>
              <a:t> в реестр примерных основных образовательных программ, являющийся государственной информационной системой. Информация, содержащаяся в реестре примерных основных образовательных программ, является общедоступной</a:t>
            </a:r>
            <a:r>
              <a:rPr lang="ru-RU" sz="2800" dirty="0" smtClean="0">
                <a:latin typeface="Times New Roman" pitchFamily="18" charset="0"/>
                <a:cs typeface="Times New Roman" pitchFamily="18" charset="0"/>
              </a:rPr>
              <a:t>.</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142976" y="2071678"/>
            <a:ext cx="6768752" cy="1065213"/>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dirty="0" smtClean="0">
                <a:latin typeface="Times New Roman" pitchFamily="18" charset="0"/>
                <a:cs typeface="Times New Roman" pitchFamily="18" charset="0"/>
              </a:rPr>
              <a:t> </a:t>
            </a:r>
            <a:r>
              <a:rPr lang="ru-RU" sz="3600" b="1" dirty="0" smtClean="0">
                <a:solidFill>
                  <a:srgbClr val="002060"/>
                </a:solidFill>
                <a:latin typeface="Times New Roman" pitchFamily="18" charset="0"/>
                <a:cs typeface="Times New Roman" pitchFamily="18" charset="0"/>
              </a:rPr>
              <a:t>Статья 17. </a:t>
            </a:r>
            <a:r>
              <a:rPr lang="ru-RU" sz="3600" b="1" dirty="0" smtClean="0">
                <a:latin typeface="Times New Roman" pitchFamily="18" charset="0"/>
                <a:cs typeface="Times New Roman" pitchFamily="18" charset="0"/>
              </a:rPr>
              <a:t>Формы получения образования и формы обучения </a:t>
            </a:r>
            <a:br>
              <a:rPr lang="ru-RU" sz="3600" b="1" dirty="0" smtClean="0">
                <a:latin typeface="Times New Roman" pitchFamily="18" charset="0"/>
                <a:cs typeface="Times New Roman" pitchFamily="18" charset="0"/>
              </a:rPr>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642910" y="2643182"/>
            <a:ext cx="8215370" cy="3252986"/>
          </a:xfrm>
        </p:spPr>
        <p:txBody>
          <a:bodyPr>
            <a:normAutofit/>
          </a:bodyPr>
          <a:lstStyle/>
          <a:p>
            <a:pPr>
              <a:buNone/>
            </a:pPr>
            <a:r>
              <a:rPr lang="ru-RU" sz="2800" b="1" dirty="0" smtClean="0">
                <a:solidFill>
                  <a:srgbClr val="002060"/>
                </a:solidFill>
                <a:latin typeface="Times New Roman" pitchFamily="18" charset="0"/>
                <a:cs typeface="Times New Roman" pitchFamily="18" charset="0"/>
              </a:rPr>
              <a:t>1. В Российской Федерации образование может быть получено:</a:t>
            </a:r>
          </a:p>
          <a:p>
            <a:pPr>
              <a:buNone/>
            </a:pPr>
            <a:r>
              <a:rPr lang="ru-RU" sz="2800" b="1" dirty="0" smtClean="0">
                <a:solidFill>
                  <a:srgbClr val="002060"/>
                </a:solidFill>
                <a:latin typeface="Times New Roman" pitchFamily="18" charset="0"/>
                <a:cs typeface="Times New Roman" pitchFamily="18" charset="0"/>
              </a:rPr>
              <a:t>1) в организациях, осуществляющих образовательную деятельность;</a:t>
            </a:r>
          </a:p>
          <a:p>
            <a:pPr>
              <a:buNone/>
            </a:pPr>
            <a:r>
              <a:rPr lang="ru-RU" sz="2800" b="1" dirty="0" smtClean="0">
                <a:solidFill>
                  <a:srgbClr val="002060"/>
                </a:solidFill>
                <a:latin typeface="Times New Roman" pitchFamily="18" charset="0"/>
                <a:cs typeface="Times New Roman" pitchFamily="18" charset="0"/>
              </a:rPr>
              <a:t>2) вне организаций, осуществляющих образовательную деятельность (в форме семейного образования и самообразования).</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00166" y="2428868"/>
            <a:ext cx="676875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dirty="0" smtClean="0"/>
              <a:t> </a:t>
            </a:r>
            <a:r>
              <a:rPr lang="ru-RU" sz="3600" b="1" dirty="0" smtClean="0">
                <a:solidFill>
                  <a:srgbClr val="002060"/>
                </a:solidFill>
                <a:latin typeface="Times New Roman" pitchFamily="18" charset="0"/>
                <a:cs typeface="Times New Roman" pitchFamily="18" charset="0"/>
              </a:rPr>
              <a:t>Статья 18. </a:t>
            </a:r>
            <a:r>
              <a:rPr lang="ru-RU" sz="3600" b="1" dirty="0" smtClean="0">
                <a:latin typeface="Times New Roman" pitchFamily="18" charset="0"/>
                <a:cs typeface="Times New Roman" pitchFamily="18" charset="0"/>
              </a:rPr>
              <a:t>Печатные и электронные образовательные и информационные ресурсы </a:t>
            </a:r>
            <a:br>
              <a:rPr lang="ru-RU" sz="3600" b="1" dirty="0" smtClean="0">
                <a:latin typeface="Times New Roman" pitchFamily="18" charset="0"/>
                <a:cs typeface="Times New Roman" pitchFamily="18" charset="0"/>
              </a:rPr>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571472" y="2786058"/>
            <a:ext cx="8238138" cy="3252986"/>
          </a:xfrm>
        </p:spPr>
        <p:txBody>
          <a:bodyPr>
            <a:normAutofit fontScale="92500" lnSpcReduction="20000"/>
          </a:bodyPr>
          <a:lstStyle/>
          <a:p>
            <a:pPr>
              <a:buNone/>
            </a:pPr>
            <a:r>
              <a:rPr lang="ru-RU" sz="2800" b="1" dirty="0" smtClean="0">
                <a:solidFill>
                  <a:srgbClr val="002060"/>
                </a:solidFill>
                <a:latin typeface="Times New Roman" pitchFamily="18" charset="0"/>
                <a:cs typeface="Times New Roman" pitchFamily="18" charset="0"/>
              </a:rPr>
              <a:t>   3.</a:t>
            </a:r>
            <a:r>
              <a:rPr lang="ru-RU" sz="2800" b="1" dirty="0" smtClean="0">
                <a:latin typeface="Times New Roman" pitchFamily="18" charset="0"/>
                <a:cs typeface="Times New Roman" pitchFamily="18" charset="0"/>
              </a:rPr>
              <a:t> </a:t>
            </a:r>
            <a:r>
              <a:rPr lang="ru-RU" sz="2800" b="1" dirty="0" smtClean="0">
                <a:solidFill>
                  <a:srgbClr val="002060"/>
                </a:solidFill>
                <a:latin typeface="Times New Roman" pitchFamily="18" charset="0"/>
                <a:cs typeface="Times New Roman" pitchFamily="18" charset="0"/>
              </a:rPr>
              <a:t>Учебные издания, используемые при реализации образовательных программ дошкольного образования, определяются организацией, осуществляющей образовательную деятельность, с учетом требований федеральных государственных образовательных стандартов, а также примерных образовательных программ дошкольного образования и примерных образовательных программ начального общего образования.</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71604" y="2500306"/>
            <a:ext cx="676875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dirty="0" smtClean="0"/>
              <a:t> </a:t>
            </a:r>
            <a:r>
              <a:rPr lang="ru-RU" sz="3600" b="1" dirty="0" smtClean="0">
                <a:solidFill>
                  <a:srgbClr val="002060"/>
                </a:solidFill>
                <a:latin typeface="Times New Roman" pitchFamily="18" charset="0"/>
                <a:cs typeface="Times New Roman" pitchFamily="18" charset="0"/>
              </a:rPr>
              <a:t>Статья 20.  </a:t>
            </a:r>
            <a:r>
              <a:rPr lang="ru-RU" sz="3600" b="1" dirty="0" smtClean="0">
                <a:latin typeface="Times New Roman" pitchFamily="18" charset="0"/>
                <a:cs typeface="Times New Roman" pitchFamily="18" charset="0"/>
              </a:rPr>
              <a:t>Экспериментальная и инновационная деятельность в сфере образования </a:t>
            </a:r>
            <a:r>
              <a:rPr lang="ru-RU" sz="3200" b="1" dirty="0" smtClean="0"/>
              <a:t/>
            </a:r>
            <a:br>
              <a:rPr lang="ru-RU" sz="3200" b="1"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785786" y="2643182"/>
            <a:ext cx="7879238" cy="3252986"/>
          </a:xfrm>
        </p:spPr>
        <p:txBody>
          <a:bodyPr>
            <a:normAutofit lnSpcReduction="10000"/>
          </a:bodyPr>
          <a:lstStyle/>
          <a:p>
            <a:pPr>
              <a:buNone/>
            </a:pPr>
            <a:r>
              <a:rPr lang="ru-RU" sz="2800" b="1" dirty="0" smtClean="0"/>
              <a:t>   </a:t>
            </a:r>
            <a:r>
              <a:rPr lang="ru-RU" sz="2800" b="1" dirty="0" smtClean="0">
                <a:solidFill>
                  <a:srgbClr val="002060"/>
                </a:solidFill>
                <a:latin typeface="Times New Roman" pitchFamily="18" charset="0"/>
                <a:cs typeface="Times New Roman" pitchFamily="18" charset="0"/>
              </a:rPr>
              <a:t>2. Экспериментальная деятельность направлена на разработку, апробацию и внедрение новых образовательных технологий, образовательных ресурсов и осуществляется в форме экспериментов, порядок и условия проведения которых определяются Правительством Российской Федерации.</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785918" y="1428736"/>
            <a:ext cx="6768752" cy="1065213"/>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latin typeface="+mn-lt"/>
              </a:rPr>
              <a:t> </a:t>
            </a:r>
            <a:r>
              <a:rPr lang="ru-RU" sz="3600" b="1" dirty="0" smtClean="0">
                <a:solidFill>
                  <a:srgbClr val="002060"/>
                </a:solidFill>
                <a:latin typeface="Times New Roman" pitchFamily="18" charset="0"/>
                <a:cs typeface="Times New Roman" pitchFamily="18" charset="0"/>
              </a:rPr>
              <a:t>Статья 23. </a:t>
            </a:r>
            <a:r>
              <a:rPr lang="ru-RU" sz="3600" b="1" dirty="0" smtClean="0">
                <a:latin typeface="Times New Roman" pitchFamily="18" charset="0"/>
                <a:cs typeface="Times New Roman" pitchFamily="18" charset="0"/>
              </a:rPr>
              <a:t>Типы образовательных организаций </a:t>
            </a:r>
            <a:br>
              <a:rPr lang="ru-RU" sz="3600" b="1" dirty="0" smtClean="0">
                <a:latin typeface="Times New Roman" pitchFamily="18" charset="0"/>
                <a:cs typeface="Times New Roman" pitchFamily="18" charset="0"/>
              </a:rPr>
            </a:br>
            <a:endParaRPr lang="ru-RU" sz="3600"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500034" y="2714620"/>
            <a:ext cx="8381584" cy="3252986"/>
          </a:xfrm>
        </p:spPr>
        <p:txBody>
          <a:bodyPr>
            <a:normAutofit fontScale="85000" lnSpcReduction="10000"/>
          </a:bodyPr>
          <a:lstStyle/>
          <a:p>
            <a:pPr>
              <a:buNone/>
            </a:pPr>
            <a:r>
              <a:rPr lang="ru-RU" sz="2800" b="1" dirty="0" smtClean="0">
                <a:solidFill>
                  <a:srgbClr val="002060"/>
                </a:solidFill>
                <a:latin typeface="Times New Roman" pitchFamily="18" charset="0"/>
                <a:cs typeface="Times New Roman" pitchFamily="18" charset="0"/>
              </a:rPr>
              <a:t>    2. В Российской Федерации устанавливаются следующие типы образовательных организаций, реализующих основные образовательные программы:</a:t>
            </a:r>
          </a:p>
          <a:p>
            <a:pPr>
              <a:buNone/>
            </a:pPr>
            <a:r>
              <a:rPr lang="ru-RU" sz="2800" b="1" dirty="0" smtClean="0">
                <a:solidFill>
                  <a:srgbClr val="002060"/>
                </a:solidFill>
                <a:latin typeface="Times New Roman" pitchFamily="18" charset="0"/>
                <a:cs typeface="Times New Roman" pitchFamily="18" charset="0"/>
              </a:rPr>
              <a:t>   1) дошкольная образовательная организация - образовательная организация, осуществляющая в качестве основной цели ее деятельности образовательную деятельность по образовательным программам дошкольного образования, присмотр и уход за детьми;</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643042" y="1285860"/>
            <a:ext cx="676875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latin typeface="+mn-lt"/>
              </a:rPr>
              <a:t> </a:t>
            </a:r>
            <a:r>
              <a:rPr lang="ru-RU" sz="3600" b="1" dirty="0" smtClean="0">
                <a:solidFill>
                  <a:srgbClr val="002060"/>
                </a:solidFill>
                <a:latin typeface="Times New Roman" pitchFamily="18" charset="0"/>
                <a:cs typeface="Times New Roman" pitchFamily="18" charset="0"/>
              </a:rPr>
              <a:t>Статья 23. </a:t>
            </a:r>
            <a:r>
              <a:rPr lang="ru-RU" sz="3600" b="1" dirty="0" smtClean="0">
                <a:latin typeface="Times New Roman" pitchFamily="18" charset="0"/>
                <a:cs typeface="Times New Roman" pitchFamily="18" charset="0"/>
              </a:rPr>
              <a:t>Типы образовательных организаций </a:t>
            </a:r>
            <a:r>
              <a:rPr lang="ru-RU" b="1" dirty="0" smtClean="0">
                <a:latin typeface="+mn-lt"/>
              </a:rPr>
              <a:t/>
            </a:r>
            <a:br>
              <a:rPr lang="ru-RU" b="1" dirty="0" smtClean="0">
                <a:latin typeface="+mn-lt"/>
              </a:rPr>
            </a:br>
            <a:endParaRPr lang="ru-RU" b="1" dirty="0" smtClean="0">
              <a:latin typeface="+mn-lt"/>
            </a:endParaRPr>
          </a:p>
        </p:txBody>
      </p:sp>
      <p:sp>
        <p:nvSpPr>
          <p:cNvPr id="4" name="Содержимое 3"/>
          <p:cNvSpPr>
            <a:spLocks noGrp="1"/>
          </p:cNvSpPr>
          <p:nvPr>
            <p:ph idx="1"/>
          </p:nvPr>
        </p:nvSpPr>
        <p:spPr>
          <a:xfrm>
            <a:off x="928662" y="2500306"/>
            <a:ext cx="7524328" cy="3252986"/>
          </a:xfrm>
        </p:spPr>
        <p:txBody>
          <a:bodyPr>
            <a:normAutofit fontScale="92500" lnSpcReduction="20000"/>
          </a:bodyPr>
          <a:lstStyle/>
          <a:p>
            <a:pPr>
              <a:buNone/>
            </a:pPr>
            <a:r>
              <a:rPr lang="ru-RU" sz="2800" b="1" dirty="0" smtClean="0">
                <a:solidFill>
                  <a:srgbClr val="002060"/>
                </a:solidFill>
              </a:rPr>
              <a:t>    </a:t>
            </a:r>
            <a:r>
              <a:rPr lang="ru-RU" sz="2800" b="1" dirty="0" smtClean="0">
                <a:solidFill>
                  <a:srgbClr val="002060"/>
                </a:solidFill>
                <a:latin typeface="Times New Roman" pitchFamily="18" charset="0"/>
                <a:cs typeface="Times New Roman" pitchFamily="18" charset="0"/>
              </a:rPr>
              <a:t>4. Образовательные организации, указанные в частях 2 и 3 настоящей статьи, вправе осуществлять образовательную деятельность по следующим образовательным программам, реализация которых не является основной целью их деятельности:</a:t>
            </a:r>
          </a:p>
          <a:p>
            <a:pPr>
              <a:buNone/>
            </a:pPr>
            <a:r>
              <a:rPr lang="ru-RU" sz="2800" b="1" dirty="0" smtClean="0">
                <a:solidFill>
                  <a:srgbClr val="002060"/>
                </a:solidFill>
                <a:latin typeface="Times New Roman" pitchFamily="18" charset="0"/>
                <a:cs typeface="Times New Roman" pitchFamily="18" charset="0"/>
              </a:rPr>
              <a:t>   1) дошкольные образовательные организации - </a:t>
            </a:r>
            <a:r>
              <a:rPr lang="ru-RU" sz="2800" b="1" u="sng" dirty="0" smtClean="0">
                <a:solidFill>
                  <a:srgbClr val="002060"/>
                </a:solidFill>
                <a:latin typeface="Times New Roman" pitchFamily="18" charset="0"/>
                <a:cs typeface="Times New Roman" pitchFamily="18" charset="0"/>
              </a:rPr>
              <a:t>дополнительные </a:t>
            </a:r>
            <a:r>
              <a:rPr lang="ru-RU" sz="2800" b="1" dirty="0" err="1" smtClean="0">
                <a:solidFill>
                  <a:srgbClr val="002060"/>
                </a:solidFill>
                <a:latin typeface="Times New Roman" pitchFamily="18" charset="0"/>
                <a:cs typeface="Times New Roman" pitchFamily="18" charset="0"/>
              </a:rPr>
              <a:t>общеразвивающие</a:t>
            </a:r>
            <a:r>
              <a:rPr lang="ru-RU" sz="2800" b="1" dirty="0" smtClean="0">
                <a:solidFill>
                  <a:srgbClr val="002060"/>
                </a:solidFill>
                <a:latin typeface="Times New Roman" pitchFamily="18" charset="0"/>
                <a:cs typeface="Times New Roman" pitchFamily="18" charset="0"/>
              </a:rPr>
              <a:t> программы;</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785918" y="1357298"/>
            <a:ext cx="676875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latin typeface="+mn-lt"/>
              </a:rPr>
              <a:t> </a:t>
            </a:r>
            <a:r>
              <a:rPr lang="ru-RU" sz="3600" b="1" dirty="0" smtClean="0">
                <a:solidFill>
                  <a:srgbClr val="002060"/>
                </a:solidFill>
                <a:latin typeface="Times New Roman" pitchFamily="18" charset="0"/>
                <a:cs typeface="Times New Roman" pitchFamily="18" charset="0"/>
              </a:rPr>
              <a:t>Статья 33. </a:t>
            </a:r>
            <a:r>
              <a:rPr lang="ru-RU" sz="3600" b="1" dirty="0" smtClean="0">
                <a:latin typeface="Times New Roman" pitchFamily="18" charset="0"/>
                <a:cs typeface="Times New Roman" pitchFamily="18" charset="0"/>
              </a:rPr>
              <a:t>Обучающиеся</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200" dirty="0" smtClean="0"/>
              <a:t/>
            </a:r>
            <a:br>
              <a:rPr lang="ru-RU" sz="3200" dirty="0" smtClean="0"/>
            </a:br>
            <a:endParaRPr lang="ru-RU" b="1" dirty="0" smtClean="0">
              <a:latin typeface="+mn-lt"/>
            </a:endParaRPr>
          </a:p>
        </p:txBody>
      </p:sp>
      <p:sp>
        <p:nvSpPr>
          <p:cNvPr id="4" name="Содержимое 3"/>
          <p:cNvSpPr>
            <a:spLocks noGrp="1"/>
          </p:cNvSpPr>
          <p:nvPr>
            <p:ph idx="1"/>
          </p:nvPr>
        </p:nvSpPr>
        <p:spPr>
          <a:xfrm>
            <a:off x="642910" y="2285992"/>
            <a:ext cx="8238708" cy="3252986"/>
          </a:xfrm>
        </p:spPr>
        <p:txBody>
          <a:bodyPr>
            <a:normAutofit fontScale="85000" lnSpcReduction="10000"/>
          </a:bodyPr>
          <a:lstStyle/>
          <a:p>
            <a:pPr>
              <a:buNone/>
            </a:pPr>
            <a:r>
              <a:rPr lang="ru-RU" sz="2800" dirty="0" smtClean="0">
                <a:solidFill>
                  <a:srgbClr val="002060"/>
                </a:solidFill>
                <a:latin typeface="Times New Roman" pitchFamily="18" charset="0"/>
                <a:cs typeface="Times New Roman" pitchFamily="18" charset="0"/>
              </a:rPr>
              <a:t>   </a:t>
            </a:r>
            <a:r>
              <a:rPr lang="ru-RU" sz="2800" b="1" dirty="0" smtClean="0">
                <a:solidFill>
                  <a:srgbClr val="002060"/>
                </a:solidFill>
                <a:latin typeface="Times New Roman" pitchFamily="18" charset="0"/>
                <a:cs typeface="Times New Roman" pitchFamily="18" charset="0"/>
              </a:rPr>
              <a:t>1. К обучающимся в зависимости от уровня осваиваемой образовательной программы, формы обучения, режима пребывания в образовательной организации относятся: </a:t>
            </a:r>
          </a:p>
          <a:p>
            <a:pPr>
              <a:buNone/>
            </a:pPr>
            <a:r>
              <a:rPr lang="ru-RU" sz="2800" b="1" dirty="0" smtClean="0">
                <a:solidFill>
                  <a:srgbClr val="002060"/>
                </a:solidFill>
                <a:latin typeface="Times New Roman" pitchFamily="18" charset="0"/>
                <a:cs typeface="Times New Roman" pitchFamily="18" charset="0"/>
              </a:rPr>
              <a:t>   1) воспитанники - лица, осваивающие образовательную программу дошкольного образования, лица, осваивающие основную общеобразовательную программу с одновременным проживанием или нахождением в образовательной организации;</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714480" y="1142984"/>
            <a:ext cx="676875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latin typeface="+mn-lt"/>
              </a:rPr>
              <a:t> </a:t>
            </a:r>
            <a:r>
              <a:rPr lang="ru-RU" sz="3600" b="1" dirty="0" smtClean="0">
                <a:solidFill>
                  <a:srgbClr val="002060"/>
                </a:solidFill>
                <a:latin typeface="Times New Roman" pitchFamily="18" charset="0"/>
                <a:cs typeface="Times New Roman" pitchFamily="18" charset="0"/>
              </a:rPr>
              <a:t>Статья 43. </a:t>
            </a:r>
            <a:r>
              <a:rPr lang="ru-RU" sz="3600" b="1" dirty="0" smtClean="0">
                <a:latin typeface="Times New Roman" pitchFamily="18" charset="0"/>
                <a:cs typeface="Times New Roman" pitchFamily="18" charset="0"/>
              </a:rPr>
              <a:t>Обязанности и ответственность обучающихся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1214414" y="2571744"/>
            <a:ext cx="7524328" cy="3252986"/>
          </a:xfrm>
        </p:spPr>
        <p:txBody>
          <a:bodyPr>
            <a:normAutofit fontScale="92500" lnSpcReduction="10000"/>
          </a:bodyPr>
          <a:lstStyle/>
          <a:p>
            <a:pPr>
              <a:buNone/>
            </a:pPr>
            <a:r>
              <a:rPr lang="ru-RU" sz="2800" dirty="0" smtClean="0">
                <a:solidFill>
                  <a:srgbClr val="002060"/>
                </a:solidFill>
              </a:rPr>
              <a:t>   </a:t>
            </a:r>
            <a:r>
              <a:rPr lang="ru-RU" sz="2800" b="1" dirty="0" smtClean="0">
                <a:solidFill>
                  <a:srgbClr val="002060"/>
                </a:solidFill>
                <a:latin typeface="Times New Roman" pitchFamily="18" charset="0"/>
                <a:cs typeface="Times New Roman" pitchFamily="18" charset="0"/>
              </a:rPr>
              <a:t>5. Меры дисциплинарного взыскания не применяются к обучающимся по образовательным программам дошкольного, начального общего образования, а также к обучающимся с ограниченными возможностями здоровья (с задержкой психического развития и различными формами умственной отсталости).</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357290" y="2000240"/>
            <a:ext cx="712594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200" b="1" dirty="0" smtClean="0">
                <a:solidFill>
                  <a:srgbClr val="002060"/>
                </a:solidFill>
                <a:latin typeface="Times New Roman" pitchFamily="18" charset="0"/>
                <a:cs typeface="Times New Roman" pitchFamily="18" charset="0"/>
              </a:rPr>
              <a:t>Статья 44. </a:t>
            </a:r>
            <a:r>
              <a:rPr lang="ru-RU" sz="3200" b="1" dirty="0" smtClean="0">
                <a:latin typeface="Times New Roman" pitchFamily="18" charset="0"/>
                <a:cs typeface="Times New Roman" pitchFamily="18" charset="0"/>
              </a:rPr>
              <a:t>Права, обязанности и ответственность в сфере образования родителей (законных представителей) несовершеннолетних обучающихся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785786" y="3000372"/>
            <a:ext cx="7858180" cy="3252986"/>
          </a:xfrm>
        </p:spPr>
        <p:txBody>
          <a:bodyPr>
            <a:normAutofit fontScale="70000" lnSpcReduction="20000"/>
          </a:bodyPr>
          <a:lstStyle/>
          <a:p>
            <a:r>
              <a:rPr lang="ru-RU" sz="2800" dirty="0" smtClean="0">
                <a:solidFill>
                  <a:schemeClr val="accent1">
                    <a:lumMod val="50000"/>
                  </a:schemeClr>
                </a:solidFill>
              </a:rPr>
              <a:t>1. Родители (законные представители) несовершеннолетних обучающихся имеют преимущественное право на обучение и воспитание детей перед всеми другими лицами. Они обязаны заложить основы физического, нравственного и интеллектуального развития личности ребенка.</a:t>
            </a:r>
          </a:p>
          <a:p>
            <a:r>
              <a:rPr lang="ru-RU" sz="2800" dirty="0" smtClean="0">
                <a:solidFill>
                  <a:schemeClr val="accent1">
                    <a:lumMod val="50000"/>
                  </a:schemeClr>
                </a:solidFill>
              </a:rPr>
              <a:t>2. Органы государственной власти и органы местного самоуправления, образовательные организации оказывают помощь родителям (законным представителям) несовершеннолетних обучающихся в воспитании детей, охране и укреплении их физического и психического здоровья, развитии индивидуальных способностей и необходимой коррекции нарушений их развития</a:t>
            </a:r>
            <a:endParaRPr lang="ru-RU" sz="2800" b="1" dirty="0">
              <a:solidFill>
                <a:schemeClr val="accent1">
                  <a:lumMod val="50000"/>
                </a:schemeClr>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643042" y="2000240"/>
            <a:ext cx="676875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200" b="1" dirty="0" smtClean="0">
                <a:solidFill>
                  <a:srgbClr val="002060"/>
                </a:solidFill>
                <a:latin typeface="Times New Roman" pitchFamily="18" charset="0"/>
                <a:cs typeface="Times New Roman" pitchFamily="18" charset="0"/>
              </a:rPr>
              <a:t>Статья 44. </a:t>
            </a:r>
            <a:r>
              <a:rPr lang="ru-RU" sz="3200" b="1" dirty="0" smtClean="0">
                <a:latin typeface="Times New Roman" pitchFamily="18" charset="0"/>
                <a:cs typeface="Times New Roman" pitchFamily="18" charset="0"/>
              </a:rPr>
              <a:t>Права, обязанности и ответственность в сфере образования родителей (законных представителей) несовершеннолетних обучающихся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71472" y="2643182"/>
            <a:ext cx="8358246" cy="4214818"/>
          </a:xfrm>
        </p:spPr>
        <p:txBody>
          <a:bodyPr>
            <a:normAutofit fontScale="47500" lnSpcReduction="20000"/>
          </a:bodyPr>
          <a:lstStyle/>
          <a:p>
            <a:endParaRPr lang="ru-RU" sz="2800" b="1" dirty="0" smtClean="0"/>
          </a:p>
          <a:p>
            <a:r>
              <a:rPr lang="ru-RU" sz="2900" b="1" dirty="0" smtClean="0">
                <a:solidFill>
                  <a:schemeClr val="accent1">
                    <a:lumMod val="50000"/>
                  </a:schemeClr>
                </a:solidFill>
              </a:rPr>
              <a:t> 3. Родители (законные представители) несовершеннолетних обучающихся имеют право:</a:t>
            </a:r>
          </a:p>
          <a:p>
            <a:r>
              <a:rPr lang="ru-RU" sz="2900" b="1" dirty="0" smtClean="0">
                <a:solidFill>
                  <a:schemeClr val="accent1">
                    <a:lumMod val="50000"/>
                  </a:schemeClr>
                </a:solidFill>
              </a:rPr>
              <a:t>1) выбирать до завершения получения ребенком основного общего образования с учетом мнения ребенка, а также с учетом рекомендаций </a:t>
            </a:r>
            <a:r>
              <a:rPr lang="ru-RU" sz="2900" b="1" dirty="0" err="1" smtClean="0">
                <a:solidFill>
                  <a:schemeClr val="accent1">
                    <a:lumMod val="50000"/>
                  </a:schemeClr>
                </a:solidFill>
              </a:rPr>
              <a:t>психолого-медико-педагогической</a:t>
            </a:r>
            <a:r>
              <a:rPr lang="ru-RU" sz="2900" b="1" dirty="0" smtClean="0">
                <a:solidFill>
                  <a:schemeClr val="accent1">
                    <a:lumMod val="50000"/>
                  </a:schemeClr>
                </a:solidFill>
              </a:rPr>
              <a:t> комиссии (при их наличии) формы получения образования и формы обучения, организации, осуществляющие образовательную деятельность, язык, языки образования, факультативные и элективные учебные предметы, курсы, дисциплины (модули) из перечня, предлагаемого организацией, осуществляющей образовательную деятельность;</a:t>
            </a:r>
          </a:p>
          <a:p>
            <a:r>
              <a:rPr lang="ru-RU" sz="2900" b="1" dirty="0" smtClean="0">
                <a:solidFill>
                  <a:schemeClr val="accent1">
                    <a:lumMod val="50000"/>
                  </a:schemeClr>
                </a:solidFill>
              </a:rPr>
              <a:t>2) дать ребенку дошкольное, начальное общее, основное общее, среднее общее образование в семье. Ребенок, получающий образование в семье, по решению его родителей (законных представителей) с учетом его мнения на любом этапе обучения вправе продолжить образование в образовательной организации;</a:t>
            </a:r>
          </a:p>
          <a:p>
            <a:r>
              <a:rPr lang="ru-RU" sz="2900" b="1" dirty="0" smtClean="0">
                <a:solidFill>
                  <a:schemeClr val="accent1">
                    <a:lumMod val="50000"/>
                  </a:schemeClr>
                </a:solidFill>
              </a:rPr>
              <a:t>3) знакомиться с уставом организации, осуществляющей образовательную деятельность, лицензией на осуществление образовательной деятельности, со свидетельством о государственной аккредитации, с учебно-программной документацией и другими документами, регламентирующими организацию и осуществление образовательной деятельности;</a:t>
            </a:r>
          </a:p>
        </p:txBody>
      </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714480" y="2500306"/>
            <a:ext cx="6867525" cy="1065213"/>
          </a:xfrm>
        </p:spPr>
        <p:txBody>
          <a:bodyPr>
            <a:normAutofit fontScale="90000"/>
          </a:bodyPr>
          <a:lstStyle/>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3600" b="1" dirty="0" smtClean="0">
                <a:solidFill>
                  <a:srgbClr val="002060"/>
                </a:solidFill>
                <a:latin typeface="Times New Roman" pitchFamily="18" charset="0"/>
                <a:cs typeface="Times New Roman" pitchFamily="18" charset="0"/>
              </a:rPr>
              <a:t>Статья 2.</a:t>
            </a:r>
            <a:r>
              <a:rPr lang="en-US" sz="3600" b="1" dirty="0" smtClean="0">
                <a:solidFill>
                  <a:srgbClr val="002060"/>
                </a:solidFill>
                <a:latin typeface="Times New Roman" pitchFamily="18" charset="0"/>
                <a:cs typeface="Times New Roman" pitchFamily="18" charset="0"/>
              </a:rPr>
              <a:t>  </a:t>
            </a:r>
            <a:r>
              <a:rPr lang="ru-RU" sz="3600" b="1" dirty="0" smtClean="0">
                <a:latin typeface="Times New Roman" pitchFamily="18" charset="0"/>
                <a:cs typeface="Times New Roman" pitchFamily="18" charset="0"/>
              </a:rPr>
              <a:t>Основные понятия, используемые в настоящем Федеральном</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законе</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785786" y="3000372"/>
            <a:ext cx="8034686" cy="3729658"/>
          </a:xfrm>
        </p:spPr>
        <p:txBody>
          <a:bodyPr>
            <a:normAutofit/>
          </a:bodyPr>
          <a:lstStyle/>
          <a:p>
            <a:pPr>
              <a:buNone/>
            </a:pPr>
            <a:r>
              <a:rPr lang="ru-RU" sz="2800" b="1" dirty="0" smtClean="0">
                <a:solidFill>
                  <a:srgbClr val="002060"/>
                </a:solidFill>
                <a:latin typeface="Times New Roman" pitchFamily="18" charset="0"/>
                <a:cs typeface="Times New Roman" pitchFamily="18" charset="0"/>
              </a:rPr>
              <a:t>    27) инклюзивное образование -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857224" y="2143116"/>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44. </a:t>
            </a:r>
            <a:r>
              <a:rPr lang="ru-RU" sz="3600" b="1" dirty="0" smtClean="0">
                <a:latin typeface="Times New Roman" pitchFamily="18" charset="0"/>
                <a:cs typeface="Times New Roman" pitchFamily="18" charset="0"/>
              </a:rPr>
              <a:t>Права, обязанности и ответственность в сфере образования родителей (законных представителей) несовершеннолетних обучающихся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428596" y="2928934"/>
            <a:ext cx="8501122" cy="3252986"/>
          </a:xfrm>
        </p:spPr>
        <p:txBody>
          <a:bodyPr>
            <a:normAutofit fontScale="55000" lnSpcReduction="20000"/>
          </a:bodyPr>
          <a:lstStyle/>
          <a:p>
            <a:r>
              <a:rPr lang="ru-RU" sz="2800" b="1" dirty="0" smtClean="0">
                <a:solidFill>
                  <a:srgbClr val="002060"/>
                </a:solidFill>
              </a:rPr>
              <a:t>4) знакомиться с содержанием образования, используемыми методами обучения и воспитания, образовательными технологиями, а также с оценками успеваемости своих детей;</a:t>
            </a:r>
          </a:p>
          <a:p>
            <a:r>
              <a:rPr lang="ru-RU" sz="2800" b="1" dirty="0" smtClean="0">
                <a:solidFill>
                  <a:srgbClr val="002060"/>
                </a:solidFill>
              </a:rPr>
              <a:t>5) защищать права и законные интересы обучающихся;</a:t>
            </a:r>
          </a:p>
          <a:p>
            <a:r>
              <a:rPr lang="ru-RU" sz="2800" b="1" dirty="0" smtClean="0">
                <a:solidFill>
                  <a:srgbClr val="002060"/>
                </a:solidFill>
              </a:rPr>
              <a:t>6) получать информацию о всех видах планируемых обследований (психологических, психолого-педагогических) обучающихся, давать согласие на проведение таких обследований или участие в таких обследованиях, отказаться от их проведения или участия в них, получать информацию о результатах проведенных обследований обучающихся;</a:t>
            </a:r>
          </a:p>
          <a:p>
            <a:r>
              <a:rPr lang="ru-RU" sz="2800" b="1" dirty="0" smtClean="0">
                <a:solidFill>
                  <a:srgbClr val="002060"/>
                </a:solidFill>
              </a:rPr>
              <a:t>7) принимать участие в управлении организацией, осуществляющей образовательную деятельность, в форме, определяемой уставом этой организации;</a:t>
            </a:r>
          </a:p>
          <a:p>
            <a:r>
              <a:rPr lang="ru-RU" sz="2800" b="1" dirty="0" smtClean="0">
                <a:solidFill>
                  <a:srgbClr val="002060"/>
                </a:solidFill>
              </a:rPr>
              <a:t>8) присутствовать при обследовании детей </a:t>
            </a:r>
            <a:r>
              <a:rPr lang="ru-RU" sz="2800" b="1" dirty="0" err="1" smtClean="0">
                <a:solidFill>
                  <a:srgbClr val="002060"/>
                </a:solidFill>
              </a:rPr>
              <a:t>психолого-медико-педагогической</a:t>
            </a:r>
            <a:r>
              <a:rPr lang="ru-RU" sz="2800" b="1" dirty="0" smtClean="0">
                <a:solidFill>
                  <a:srgbClr val="002060"/>
                </a:solidFill>
              </a:rPr>
              <a:t> комиссией, обсуждении результатов обследования и рекомендаций, полученных по результатам обследования, высказывать свое мнение относительно предлагаемых условий для организации обучения и воспитания детей.</a:t>
            </a:r>
          </a:p>
        </p:txBody>
      </p:sp>
    </p:spTree>
  </p:cSld>
  <p:clrMapOvr>
    <a:masterClrMapping/>
  </p:clrMapOvr>
  <p:transition>
    <p:push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142976" y="1916832"/>
            <a:ext cx="782151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200" b="1" dirty="0" smtClean="0">
                <a:solidFill>
                  <a:srgbClr val="002060"/>
                </a:solidFill>
                <a:latin typeface="Times New Roman" pitchFamily="18" charset="0"/>
                <a:cs typeface="Times New Roman" pitchFamily="18" charset="0"/>
              </a:rPr>
              <a:t>Статья 44. </a:t>
            </a:r>
            <a:r>
              <a:rPr lang="ru-RU" sz="3200" b="1" dirty="0" smtClean="0">
                <a:latin typeface="Times New Roman" pitchFamily="18" charset="0"/>
                <a:cs typeface="Times New Roman" pitchFamily="18" charset="0"/>
              </a:rPr>
              <a:t>Права, обязанности и ответственность в сфере образования родителей (законных представителей) несовершеннолетних обучающихся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71472" y="2500306"/>
            <a:ext cx="8143932" cy="3824490"/>
          </a:xfrm>
        </p:spPr>
        <p:txBody>
          <a:bodyPr>
            <a:normAutofit fontScale="55000" lnSpcReduction="20000"/>
          </a:bodyPr>
          <a:lstStyle/>
          <a:p>
            <a:r>
              <a:rPr lang="ru-RU" sz="2500" b="1" dirty="0" smtClean="0">
                <a:solidFill>
                  <a:srgbClr val="002060"/>
                </a:solidFill>
                <a:latin typeface="Times New Roman" pitchFamily="18" charset="0"/>
                <a:cs typeface="Times New Roman" pitchFamily="18" charset="0"/>
              </a:rPr>
              <a:t>    </a:t>
            </a:r>
            <a:endParaRPr lang="ru-RU" sz="2500" b="1" dirty="0" smtClean="0">
              <a:solidFill>
                <a:srgbClr val="002060"/>
              </a:solidFill>
            </a:endParaRPr>
          </a:p>
          <a:p>
            <a:r>
              <a:rPr lang="ru-RU" sz="2500" b="1" dirty="0" smtClean="0">
                <a:solidFill>
                  <a:srgbClr val="002060"/>
                </a:solidFill>
              </a:rPr>
              <a:t>4. Родители (законные представители) несовершеннолетних обучающихся обязаны:</a:t>
            </a:r>
          </a:p>
          <a:p>
            <a:r>
              <a:rPr lang="ru-RU" sz="2500" b="1" dirty="0" smtClean="0">
                <a:solidFill>
                  <a:srgbClr val="002060"/>
                </a:solidFill>
              </a:rPr>
              <a:t>1) обеспечить получение детьми общего образования;</a:t>
            </a:r>
          </a:p>
          <a:p>
            <a:r>
              <a:rPr lang="ru-RU" sz="2500" b="1" dirty="0" smtClean="0">
                <a:solidFill>
                  <a:srgbClr val="002060"/>
                </a:solidFill>
              </a:rPr>
              <a:t>2) соблюдать правила внутреннего распорядка организации, осуществляющей образовательную деятельность, правила проживания обучающихся в интернатах, требования локальных нормативных актов, которые устанавливают режим занятий обучающихся, порядок регламентации образовательных отношений между образовательной организацией и обучающимися и (или) их родителями (законными представителями) и оформления возникновения, приостановления и прекращения этих отношений;</a:t>
            </a:r>
          </a:p>
          <a:p>
            <a:r>
              <a:rPr lang="ru-RU" sz="2500" b="1" dirty="0" smtClean="0">
                <a:solidFill>
                  <a:srgbClr val="002060"/>
                </a:solidFill>
              </a:rPr>
              <a:t>3) уважать честь и достоинство обучающихся и работников организации, осуществляющей образовательную деятельность.</a:t>
            </a:r>
          </a:p>
          <a:p>
            <a:r>
              <a:rPr lang="ru-RU" sz="2500" b="1" dirty="0" smtClean="0">
                <a:solidFill>
                  <a:srgbClr val="002060"/>
                </a:solidFill>
              </a:rPr>
              <a:t>5. Иные права и обязанности родителей (законных представителей) несовершеннолетних обучающихся устанавливаются настоящим Федеральным законом, иными федеральными законами, договором об образовании (при его наличии).</a:t>
            </a:r>
          </a:p>
          <a:p>
            <a:r>
              <a:rPr lang="ru-RU" sz="2500" b="1" dirty="0" smtClean="0">
                <a:solidFill>
                  <a:srgbClr val="002060"/>
                </a:solidFill>
              </a:rPr>
              <a:t>6. За неисполнение или ненадлежащее исполнение обязанностей, установленных настоящим Федеральным законом и иными федеральными законами, родители (законные представители) несовершеннолетних обучающихся несут ответственность, предусмотренную законодательством Российской Федерации.</a:t>
            </a:r>
          </a:p>
          <a:p>
            <a:pPr>
              <a:buNone/>
            </a:pPr>
            <a:endParaRPr lang="ru-RU" b="1" dirty="0" smtClean="0">
              <a:solidFill>
                <a:srgbClr val="002060"/>
              </a:solidFill>
            </a:endParaRPr>
          </a:p>
        </p:txBody>
      </p:sp>
    </p:spTree>
  </p:cSld>
  <p:clrMapOvr>
    <a:masterClrMapping/>
  </p:clrMapOvr>
  <p:transition>
    <p:push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000068" y="1643050"/>
            <a:ext cx="814393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45. </a:t>
            </a:r>
            <a:r>
              <a:rPr lang="ru-RU" sz="3600" b="1" dirty="0" smtClean="0">
                <a:latin typeface="Times New Roman" pitchFamily="18" charset="0"/>
                <a:cs typeface="Times New Roman" pitchFamily="18" charset="0"/>
              </a:rPr>
              <a:t>Защита прав обучающихся, родителей (законных представителей) несовершеннолетних обучающихся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428596" y="2357430"/>
            <a:ext cx="8381584" cy="4214842"/>
          </a:xfrm>
        </p:spPr>
        <p:txBody>
          <a:bodyPr>
            <a:normAutofit fontScale="62500" lnSpcReduction="20000"/>
          </a:bodyPr>
          <a:lstStyle/>
          <a:p>
            <a:r>
              <a:rPr lang="ru-RU" sz="2800" b="1" dirty="0" smtClean="0">
                <a:solidFill>
                  <a:srgbClr val="002060"/>
                </a:solidFill>
              </a:rPr>
              <a:t>1. В целях защиты своих прав обучающиеся, родители (законные представители) несовершеннолетних обучающихся самостоятельно или через своих представителей вправе:</a:t>
            </a:r>
          </a:p>
          <a:p>
            <a:r>
              <a:rPr lang="ru-RU" sz="2800" b="1" dirty="0" smtClean="0">
                <a:solidFill>
                  <a:srgbClr val="002060"/>
                </a:solidFill>
              </a:rPr>
              <a:t>1) направлять в органы управления организацией, осуществляющей образовательную деятельность, обращения о применении к работникам указанных организаций, нарушающим и (или) ущемляющим права обучающихся, родителей (законных представителей) несовершеннолетних обучающихся, дисциплинарных взысканий. Такие обращения подлежат обязательному рассмотрению указанными органами с привлечением обучающихся, родителей (законных представителей) несовершеннолетних обучающихся;</a:t>
            </a:r>
          </a:p>
          <a:p>
            <a:r>
              <a:rPr lang="ru-RU" sz="2800" b="1" dirty="0" smtClean="0">
                <a:solidFill>
                  <a:srgbClr val="002060"/>
                </a:solidFill>
              </a:rPr>
              <a:t>2) обращаться в комиссию по урегулированию споров между участниками образовательных отношений, в том числе по вопросам о наличии или об отсутствии конфликта интересов педагогического работника;</a:t>
            </a:r>
          </a:p>
          <a:p>
            <a:r>
              <a:rPr lang="ru-RU" sz="2800" b="1" dirty="0" smtClean="0">
                <a:solidFill>
                  <a:srgbClr val="002060"/>
                </a:solidFill>
              </a:rPr>
              <a:t>3) использовать не запрещенные законодательством Российской Федерации иные способы защиты прав и законных интересов.</a:t>
            </a:r>
          </a:p>
          <a:p>
            <a:pPr>
              <a:buNone/>
            </a:pPr>
            <a:endParaRPr lang="ru-RU" b="1" dirty="0" smtClean="0">
              <a:solidFill>
                <a:srgbClr val="002060"/>
              </a:solidFill>
            </a:endParaRPr>
          </a:p>
        </p:txBody>
      </p:sp>
    </p:spTree>
  </p:cSld>
  <p:clrMapOvr>
    <a:masterClrMapping/>
  </p:clrMapOvr>
  <p:transition>
    <p:push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45. </a:t>
            </a:r>
            <a:r>
              <a:rPr lang="ru-RU" sz="3600" b="1" dirty="0" smtClean="0">
                <a:latin typeface="Times New Roman" pitchFamily="18" charset="0"/>
                <a:cs typeface="Times New Roman" pitchFamily="18" charset="0"/>
              </a:rPr>
              <a:t>Защита прав обучающихся, родителей (законных представителей) несовершеннолетних обучающихся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r>
              <a:rPr lang="ru-RU" sz="1600" b="1" dirty="0" smtClean="0">
                <a:solidFill>
                  <a:srgbClr val="002060"/>
                </a:solidFill>
              </a:rPr>
              <a:t>2. Комиссия по урегулированию споров между участниками образовательных отношений создается в целях урегулирования разногласий между участниками образовательных отношений по вопросам реализации права на образование, в том числе в случаях возникновения конфликта интересов педагогического работника, применения локальных нормативных актов, обжалования решений о применении к обучающимся дисциплинарного взыскания.</a:t>
            </a:r>
          </a:p>
          <a:p>
            <a:r>
              <a:rPr lang="ru-RU" sz="1600" b="1" dirty="0" smtClean="0">
                <a:solidFill>
                  <a:srgbClr val="002060"/>
                </a:solidFill>
              </a:rPr>
              <a:t>3. Комиссия по урегулированию споров между участниками образовательных отношений создается в организации, осуществляющей образовательную деятельность, из равного числа представителей совершеннолетних обучающихся, родителей (законных представителей) несовершеннолетних обучающихся, работников организации, осуществляющей образовательную деятельность.</a:t>
            </a:r>
          </a:p>
          <a:p>
            <a:r>
              <a:rPr lang="ru-RU" sz="1600" b="1" dirty="0" smtClean="0">
                <a:solidFill>
                  <a:srgbClr val="002060"/>
                </a:solidFill>
              </a:rPr>
              <a:t>4. Решение комиссии по урегулированию споров между участниками образовательных отношений является обязательным для всех участников образовательных отношений в организации, осуществляющей образовательную деятельность, и подлежит исполнению в сроки, предусмотренные указанным решением.</a:t>
            </a:r>
          </a:p>
        </p:txBody>
      </p:sp>
    </p:spTree>
  </p:cSld>
  <p:clrMapOvr>
    <a:masterClrMapping/>
  </p:clrMapOvr>
  <p:transition>
    <p:push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45. </a:t>
            </a:r>
            <a:r>
              <a:rPr lang="ru-RU" sz="3600" b="1" dirty="0" smtClean="0">
                <a:latin typeface="Times New Roman" pitchFamily="18" charset="0"/>
                <a:cs typeface="Times New Roman" pitchFamily="18" charset="0"/>
              </a:rPr>
              <a:t>Защита прав обучающихся, родителей (законных представителей) несовершеннолетних обучающихся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r>
              <a:rPr lang="ru-RU" sz="2000" b="1" dirty="0" smtClean="0">
                <a:solidFill>
                  <a:srgbClr val="002060"/>
                </a:solidFill>
              </a:rPr>
              <a:t>5. Решение комиссии по урегулированию споров между участниками образовательных отношений может быть обжаловано в установленном законодательством Российской Федерации порядке.</a:t>
            </a:r>
          </a:p>
          <a:p>
            <a:r>
              <a:rPr lang="ru-RU" sz="2000" b="1" dirty="0" smtClean="0">
                <a:solidFill>
                  <a:srgbClr val="002060"/>
                </a:solidFill>
              </a:rPr>
              <a:t>6. Порядок создания, организации работы, принятия решений комиссией по урегулированию споров между участниками образовательных отношений и их исполнения устанавливается локальным нормативным актом, который принимается с учетом мнения советов обучающихся, советов родителей, а также представительных органов работников этой организации и (или) обучающихся в ней (при их наличии).</a:t>
            </a:r>
          </a:p>
        </p:txBody>
      </p:sp>
    </p:spTree>
  </p:cSld>
  <p:clrMapOvr>
    <a:masterClrMapping/>
  </p:clrMapOvr>
  <p:transition>
    <p:push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48. </a:t>
            </a:r>
            <a:r>
              <a:rPr lang="ru-RU" sz="3600" b="1" dirty="0" smtClean="0">
                <a:latin typeface="Times New Roman" pitchFamily="18" charset="0"/>
                <a:cs typeface="Times New Roman" pitchFamily="18" charset="0"/>
              </a:rPr>
              <a:t>Обязанности и ответственность педагогических работников</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r>
              <a:rPr lang="ru-RU" sz="2000" dirty="0" smtClean="0"/>
              <a:t>1. Педагогические работники обязаны:</a:t>
            </a:r>
          </a:p>
          <a:p>
            <a:r>
              <a:rPr lang="ru-RU" sz="2000" dirty="0" smtClean="0"/>
              <a:t>1) осуществлять свою деятельность на высоком профессиональном уровне, обеспечивать в полном объеме реализацию преподаваемых учебных предмета, курса, дисциплины (модуля) в соответствии с утвержденной рабочей программой;</a:t>
            </a:r>
          </a:p>
          <a:p>
            <a:r>
              <a:rPr lang="ru-RU" sz="2000" dirty="0" smtClean="0"/>
              <a:t>2) соблюдать правовые, нравственные и этические нормы, следовать требованиям профессиональной этики;</a:t>
            </a:r>
          </a:p>
          <a:p>
            <a:r>
              <a:rPr lang="ru-RU" sz="2000" dirty="0" smtClean="0"/>
              <a:t>3) уважать честь и достоинство обучающихся и других участников образовательных отношений;</a:t>
            </a:r>
          </a:p>
          <a:p>
            <a:r>
              <a:rPr lang="ru-RU" sz="2000" dirty="0" smtClean="0"/>
              <a:t>4) развивать у обучающихся познавательную активность, самостоятельность, инициативу, творческие способности, формировать гражданскую позицию, способность к труду и жизни в условиях современного мира, формировать у обучающихся культуру здорового и безопасного образа жизни;</a:t>
            </a:r>
          </a:p>
        </p:txBody>
      </p:sp>
    </p:spTree>
  </p:cSld>
  <p:clrMapOvr>
    <a:masterClrMapping/>
  </p:clrMapOvr>
  <p:transition>
    <p:push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48. </a:t>
            </a:r>
            <a:r>
              <a:rPr lang="ru-RU" sz="3600" b="1" dirty="0" smtClean="0">
                <a:latin typeface="Times New Roman" pitchFamily="18" charset="0"/>
                <a:cs typeface="Times New Roman" pitchFamily="18" charset="0"/>
              </a:rPr>
              <a:t>Обязанности и ответственность педагогических работников</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r>
              <a:rPr lang="ru-RU" sz="2000" dirty="0" smtClean="0"/>
              <a:t>5) применять педагогически обоснованные и обеспечивающие высокое качество образования формы, методы обучения и воспитания;</a:t>
            </a:r>
          </a:p>
          <a:p>
            <a:r>
              <a:rPr lang="ru-RU" sz="2000" dirty="0" smtClean="0"/>
              <a:t>6) 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медицинскими организациями;</a:t>
            </a:r>
          </a:p>
          <a:p>
            <a:r>
              <a:rPr lang="ru-RU" sz="2000" dirty="0" smtClean="0"/>
              <a:t>7) систематически повышать свой профессиональный уровень;</a:t>
            </a:r>
          </a:p>
          <a:p>
            <a:r>
              <a:rPr lang="ru-RU" sz="2000" dirty="0" smtClean="0"/>
              <a:t>8) проходить аттестацию на соответствие занимаемой должности в порядке, установленном законодательством об образовании;</a:t>
            </a:r>
          </a:p>
          <a:p>
            <a:endParaRPr lang="ru-RU" sz="2000" dirty="0" smtClean="0"/>
          </a:p>
        </p:txBody>
      </p:sp>
    </p:spTree>
  </p:cSld>
  <p:clrMapOvr>
    <a:masterClrMapping/>
  </p:clrMapOvr>
  <p:transition>
    <p:push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48. </a:t>
            </a:r>
            <a:r>
              <a:rPr lang="ru-RU" sz="3600" b="1" dirty="0" smtClean="0">
                <a:latin typeface="Times New Roman" pitchFamily="18" charset="0"/>
                <a:cs typeface="Times New Roman" pitchFamily="18" charset="0"/>
              </a:rPr>
              <a:t>Обязанности и ответственность педагогических работников</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r>
              <a:rPr lang="ru-RU" sz="2000" dirty="0" smtClean="0"/>
              <a:t>9) проходить в соответствии с трудовым законодательством предварительные при поступлении на работу и периодические медицинские осмотры, а также внеочередные медицинские осмотры по направлению работодателя;</a:t>
            </a:r>
          </a:p>
          <a:p>
            <a:r>
              <a:rPr lang="ru-RU" sz="2000" dirty="0" smtClean="0"/>
              <a:t>10) проходить в установленном законодательством Российской Федерации порядке обучение и проверку знаний и навыков в области охраны труда;</a:t>
            </a:r>
          </a:p>
          <a:p>
            <a:r>
              <a:rPr lang="ru-RU" sz="2000" dirty="0" smtClean="0"/>
              <a:t>11) соблюдать устав образовательной организации, положение о специализированном структурном образовательном подразделении организации, осуществляющей обучение, правила внутреннего трудового распорядка.</a:t>
            </a:r>
          </a:p>
        </p:txBody>
      </p:sp>
    </p:spTree>
  </p:cSld>
  <p:clrMapOvr>
    <a:masterClrMapping/>
  </p:clrMapOvr>
  <p:transition>
    <p:push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49. </a:t>
            </a:r>
            <a:r>
              <a:rPr lang="ru-RU" sz="3600" b="1" dirty="0" smtClean="0"/>
              <a:t>Аттестация педагогических работников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r>
              <a:rPr lang="ru-RU" sz="2000" dirty="0" smtClean="0"/>
              <a:t>1. Аттестация педагогических работников проводится 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(за исключением педагогических работников из числа профессорско-преподавательского состава) в целях установления квалификационной категории.</a:t>
            </a:r>
          </a:p>
          <a:p>
            <a:r>
              <a:rPr lang="ru-RU" sz="2000" dirty="0" smtClean="0"/>
              <a:t>2. 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основе оценки их профессиональной деятельности аттестационными комиссиями, самостоятельно формируемыми организациями, осуществляющими образовательную деятельность.</a:t>
            </a:r>
          </a:p>
          <a:p>
            <a:r>
              <a:rPr lang="ru-RU" sz="2400" dirty="0" smtClean="0"/>
              <a:t>.</a:t>
            </a:r>
          </a:p>
        </p:txBody>
      </p:sp>
    </p:spTree>
  </p:cSld>
  <p:clrMapOvr>
    <a:masterClrMapping/>
  </p:clrMapOvr>
  <p:transition>
    <p:push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49. </a:t>
            </a:r>
            <a:r>
              <a:rPr lang="ru-RU" sz="3600" b="1" dirty="0" smtClean="0"/>
              <a:t>Аттестация педагогических работников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r>
              <a:rPr lang="ru-RU" sz="2000" dirty="0" smtClean="0"/>
              <a:t>3. Проведение аттестации в целях установления квалификационной категории педагогических работников организаций, осуществляющих образовательную деятельность и находящихся в ведении федеральных органов исполнительной власти, осуществляется аттестационными комиссиями, формируемыми федеральными органами исполнительной власти, в ведении которых эти организации находятся, а в отношении педагогических работников организаций, осуществляющих образовательную деятельность и находящихся в ведении субъекта Российской Федерации, педагогических работников муниципальных и частных организаций, осуществляющих образовательную деятельность, проведение данной аттестации осуществляется аттестационными комиссиями, формируемыми уполномоченными органами государственной власти субъектов Российской Федерации.</a:t>
            </a:r>
          </a:p>
        </p:txBody>
      </p:sp>
    </p:spTree>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428728" y="2500306"/>
            <a:ext cx="6867525" cy="1065213"/>
          </a:xfrm>
        </p:spPr>
        <p:txBody>
          <a:bodyPr>
            <a:normAutofit fontScale="90000"/>
          </a:bodyPr>
          <a:lstStyle/>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3600" b="1" dirty="0" smtClean="0">
                <a:solidFill>
                  <a:srgbClr val="002060"/>
                </a:solidFill>
                <a:latin typeface="Times New Roman" pitchFamily="18" charset="0"/>
                <a:cs typeface="Times New Roman" pitchFamily="18" charset="0"/>
              </a:rPr>
              <a:t>Статья 2.</a:t>
            </a:r>
            <a:r>
              <a:rPr lang="en-US" sz="3600" b="1" dirty="0" smtClean="0">
                <a:solidFill>
                  <a:srgbClr val="002060"/>
                </a:solidFill>
                <a:latin typeface="Times New Roman" pitchFamily="18" charset="0"/>
                <a:cs typeface="Times New Roman" pitchFamily="18" charset="0"/>
              </a:rPr>
              <a:t>  </a:t>
            </a:r>
            <a:r>
              <a:rPr lang="ru-RU" sz="3600" b="1" dirty="0" smtClean="0">
                <a:latin typeface="Times New Roman" pitchFamily="18" charset="0"/>
                <a:cs typeface="Times New Roman" pitchFamily="18" charset="0"/>
              </a:rPr>
              <a:t>Основные понятия, используемые в настоящем Федеральном</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законе</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857224" y="2500306"/>
            <a:ext cx="7770024" cy="3729658"/>
          </a:xfrm>
        </p:spPr>
        <p:txBody>
          <a:bodyPr>
            <a:normAutofit lnSpcReduction="10000"/>
          </a:bodyPr>
          <a:lstStyle/>
          <a:p>
            <a:pPr>
              <a:buNone/>
            </a:pPr>
            <a:r>
              <a:rPr lang="ru-RU" sz="2800" b="1" dirty="0" smtClean="0">
                <a:solidFill>
                  <a:srgbClr val="002060"/>
                </a:solidFill>
              </a:rPr>
              <a:t> </a:t>
            </a:r>
            <a:r>
              <a:rPr lang="ru-RU" sz="2800" b="1" dirty="0" smtClean="0">
                <a:solidFill>
                  <a:srgbClr val="002060"/>
                </a:solidFill>
                <a:latin typeface="Times New Roman" pitchFamily="18" charset="0"/>
                <a:cs typeface="Times New Roman" pitchFamily="18" charset="0"/>
              </a:rPr>
              <a:t>28) адаптированная образовательная программа - 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49. </a:t>
            </a:r>
            <a:r>
              <a:rPr lang="ru-RU" sz="3600" b="1" dirty="0" smtClean="0"/>
              <a:t>Аттестация педагогических работников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r>
              <a:rPr lang="ru-RU" sz="2000" dirty="0" smtClean="0"/>
              <a:t>4. Порядок проведения аттестации педагогических работников устанавливается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 по согласованию с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труда.</a:t>
            </a:r>
          </a:p>
          <a:p>
            <a:pPr>
              <a:buNone/>
            </a:pPr>
            <a:endParaRPr lang="ru-RU" sz="2000" dirty="0" smtClean="0"/>
          </a:p>
        </p:txBody>
      </p:sp>
    </p:spTree>
  </p:cSld>
  <p:clrMapOvr>
    <a:masterClrMapping/>
  </p:clrMapOvr>
  <p:transition>
    <p:push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556792"/>
            <a:ext cx="817870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58</a:t>
            </a:r>
            <a:r>
              <a:rPr lang="ru-RU" sz="3600" b="1" dirty="0" smtClean="0">
                <a:solidFill>
                  <a:srgbClr val="002060"/>
                </a:solidFill>
              </a:rPr>
              <a:t>. </a:t>
            </a:r>
            <a:r>
              <a:rPr lang="ru-RU" sz="3600" b="1" dirty="0" smtClean="0"/>
              <a:t>Промежуточная аттестация обучающихся</a:t>
            </a:r>
            <a:r>
              <a:rPr lang="ru-RU" sz="3600" dirty="0" smtClean="0"/>
              <a:t/>
            </a:r>
            <a:br>
              <a:rPr lang="ru-RU" sz="3600" dirty="0" smtClean="0"/>
            </a:b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500034" y="2143116"/>
            <a:ext cx="8524460" cy="4110242"/>
          </a:xfrm>
        </p:spPr>
        <p:txBody>
          <a:bodyPr>
            <a:noAutofit/>
          </a:bodyPr>
          <a:lstStyle/>
          <a:p>
            <a:pPr lvl="0"/>
            <a:r>
              <a:rPr lang="ru-RU" sz="2000" dirty="0" smtClean="0"/>
              <a:t>Освоение образовательной программы </a:t>
            </a:r>
            <a:r>
              <a:rPr lang="ru-RU" sz="2000" u="sng" dirty="0" smtClean="0"/>
              <a:t>(за исключением образовательной программы дошкольного образования</a:t>
            </a:r>
            <a:r>
              <a:rPr lang="ru-RU" sz="2000" dirty="0" smtClean="0"/>
              <a:t>), в том числе отдельной части или всего объема учебного предмета, курса, дисциплины (модуля) образовательной программы, сопровождается промежуточной аттестацией обучающихся, проводимой в формах, определенных учебным планом, и в порядке, установленном образовательной организацией.</a:t>
            </a:r>
          </a:p>
          <a:p>
            <a:pPr>
              <a:buNone/>
            </a:pPr>
            <a:endParaRPr lang="ru-RU" sz="2000" dirty="0" smtClean="0"/>
          </a:p>
        </p:txBody>
      </p:sp>
    </p:spTree>
  </p:cSld>
  <p:clrMapOvr>
    <a:masterClrMapping/>
  </p:clrMapOvr>
  <p:transition>
    <p:push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00166" y="857232"/>
            <a:ext cx="676875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63. </a:t>
            </a:r>
            <a:r>
              <a:rPr lang="ru-RU" sz="3600" b="1" dirty="0" smtClean="0">
                <a:latin typeface="Times New Roman" pitchFamily="18" charset="0"/>
                <a:cs typeface="Times New Roman" pitchFamily="18" charset="0"/>
              </a:rPr>
              <a:t>Общее образование </a:t>
            </a:r>
            <a:r>
              <a:rPr lang="ru-RU" sz="3200" dirty="0" smtClean="0">
                <a:latin typeface="+mn-lt"/>
              </a:rPr>
              <a:t/>
            </a:r>
            <a:br>
              <a:rPr lang="ru-RU" sz="3200" dirty="0" smtClean="0">
                <a:latin typeface="+mn-lt"/>
              </a:rPr>
            </a:br>
            <a:endParaRPr lang="ru-RU" sz="3200" b="1" dirty="0" smtClean="0">
              <a:latin typeface="+mn-lt"/>
            </a:endParaRPr>
          </a:p>
        </p:txBody>
      </p:sp>
      <p:sp>
        <p:nvSpPr>
          <p:cNvPr id="4" name="Содержимое 3"/>
          <p:cNvSpPr>
            <a:spLocks noGrp="1"/>
          </p:cNvSpPr>
          <p:nvPr>
            <p:ph idx="1"/>
          </p:nvPr>
        </p:nvSpPr>
        <p:spPr>
          <a:xfrm>
            <a:off x="428596" y="2643182"/>
            <a:ext cx="8310146" cy="3252986"/>
          </a:xfrm>
        </p:spPr>
        <p:txBody>
          <a:bodyPr>
            <a:normAutofit fontScale="85000" lnSpcReduction="10000"/>
          </a:bodyPr>
          <a:lstStyle/>
          <a:p>
            <a:r>
              <a:rPr lang="ru-RU" sz="2800" b="1" dirty="0" smtClean="0">
                <a:solidFill>
                  <a:srgbClr val="002060"/>
                </a:solidFill>
              </a:rPr>
              <a:t>   1. Образовательные программы дошкольного, начального общего, основного общего и среднего общего образования являются преемственными.</a:t>
            </a:r>
          </a:p>
          <a:p>
            <a:r>
              <a:rPr lang="ru-RU" sz="2800" b="1" dirty="0" smtClean="0">
                <a:solidFill>
                  <a:srgbClr val="002060"/>
                </a:solidFill>
              </a:rPr>
              <a:t>2. Общее образование может быть получено в организациях, осуществляющих образовательную деятельность, а также вне организаций, осуществляющих образовательную деятельность, в форме семейного образования.</a:t>
            </a:r>
          </a:p>
          <a:p>
            <a:pPr>
              <a:buNone/>
            </a:pPr>
            <a:endParaRPr lang="ru-RU" b="1" dirty="0" smtClean="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214414" y="1071546"/>
            <a:ext cx="6768752" cy="1065213"/>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Times New Roman" pitchFamily="18" charset="0"/>
                <a:cs typeface="Times New Roman" pitchFamily="18" charset="0"/>
              </a:rPr>
              <a:t> </a:t>
            </a:r>
            <a:r>
              <a:rPr lang="ru-RU" sz="3600" b="1" dirty="0" smtClean="0">
                <a:solidFill>
                  <a:srgbClr val="002060"/>
                </a:solidFill>
                <a:latin typeface="Times New Roman" pitchFamily="18" charset="0"/>
                <a:cs typeface="Times New Roman" pitchFamily="18" charset="0"/>
              </a:rPr>
              <a:t>Статья 64.  </a:t>
            </a:r>
            <a:br>
              <a:rPr lang="ru-RU" sz="3600" b="1" dirty="0" smtClean="0">
                <a:solidFill>
                  <a:srgbClr val="002060"/>
                </a:solidFill>
                <a:latin typeface="Times New Roman" pitchFamily="18" charset="0"/>
                <a:cs typeface="Times New Roman" pitchFamily="18" charset="0"/>
              </a:rPr>
            </a:br>
            <a:r>
              <a:rPr lang="ru-RU" sz="3600" b="1" dirty="0" smtClean="0">
                <a:solidFill>
                  <a:srgbClr val="002060"/>
                </a:solidFill>
                <a:latin typeface="Times New Roman" pitchFamily="18" charset="0"/>
                <a:cs typeface="Times New Roman" pitchFamily="18" charset="0"/>
              </a:rPr>
              <a:t> </a:t>
            </a:r>
            <a:r>
              <a:rPr lang="ru-RU" sz="3600" b="1" dirty="0" smtClean="0">
                <a:latin typeface="Times New Roman" pitchFamily="18" charset="0"/>
                <a:cs typeface="Times New Roman" pitchFamily="18" charset="0"/>
              </a:rPr>
              <a:t>Дошкольное образование</a:t>
            </a:r>
          </a:p>
        </p:txBody>
      </p:sp>
      <p:sp>
        <p:nvSpPr>
          <p:cNvPr id="4" name="Содержимое 3"/>
          <p:cNvSpPr>
            <a:spLocks noGrp="1"/>
          </p:cNvSpPr>
          <p:nvPr>
            <p:ph idx="1"/>
          </p:nvPr>
        </p:nvSpPr>
        <p:spPr>
          <a:xfrm>
            <a:off x="571472" y="2857496"/>
            <a:ext cx="8381584" cy="3252986"/>
          </a:xfrm>
        </p:spPr>
        <p:txBody>
          <a:bodyPr>
            <a:normAutofit/>
          </a:bodyPr>
          <a:lstStyle/>
          <a:p>
            <a:pPr>
              <a:buNone/>
            </a:pPr>
            <a:r>
              <a:rPr lang="ru-RU" sz="2800" b="1" dirty="0" smtClean="0">
                <a:solidFill>
                  <a:srgbClr val="002060"/>
                </a:solidFill>
                <a:latin typeface="Times New Roman" pitchFamily="18" charset="0"/>
                <a:cs typeface="Times New Roman" pitchFamily="18" charset="0"/>
              </a:rPr>
              <a:t>   1. Дошкольное образование направлено на формирование общей культуры, развитие физических, интеллектуальных, нравственных, эстетических и личностных качеств, формирование предпосылок учебной деятельности, сохранение и укрепление здоровья детей дошкольного возраста.</a:t>
            </a:r>
            <a:endParaRPr lang="ru-RU" b="1" dirty="0" smtClean="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785786" y="2857496"/>
            <a:ext cx="7952956" cy="3252986"/>
          </a:xfrm>
        </p:spPr>
        <p:txBody>
          <a:bodyPr>
            <a:normAutofit fontScale="77500" lnSpcReduction="20000"/>
          </a:bodyPr>
          <a:lstStyle/>
          <a:p>
            <a:pPr>
              <a:buNone/>
            </a:pPr>
            <a:r>
              <a:rPr lang="ru-RU" sz="2800" b="1" dirty="0" smtClean="0">
                <a:solidFill>
                  <a:srgbClr val="002060"/>
                </a:solidFill>
              </a:rPr>
              <a:t>  </a:t>
            </a:r>
            <a:r>
              <a:rPr lang="ru-RU" b="1" dirty="0" smtClean="0">
                <a:solidFill>
                  <a:srgbClr val="002060"/>
                </a:solidFill>
                <a:latin typeface="Times New Roman" pitchFamily="18" charset="0"/>
                <a:cs typeface="Times New Roman" pitchFamily="18" charset="0"/>
              </a:rPr>
              <a:t>2. 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 в том числе достижение детьми дошкольного возраста уровня развития, необходимого и достаточного для успешного освоения ими образовательных программ начального общего образования, на основе </a:t>
            </a:r>
            <a:r>
              <a:rPr lang="ru-RU" b="1" u="sng" dirty="0" smtClean="0">
                <a:solidFill>
                  <a:srgbClr val="002060"/>
                </a:solidFill>
                <a:latin typeface="Times New Roman" pitchFamily="18" charset="0"/>
                <a:cs typeface="Times New Roman" pitchFamily="18" charset="0"/>
              </a:rPr>
              <a:t>индивидуального подхода </a:t>
            </a:r>
            <a:r>
              <a:rPr lang="ru-RU" b="1" dirty="0" smtClean="0">
                <a:solidFill>
                  <a:srgbClr val="002060"/>
                </a:solidFill>
                <a:latin typeface="Times New Roman" pitchFamily="18" charset="0"/>
                <a:cs typeface="Times New Roman" pitchFamily="18" charset="0"/>
              </a:rPr>
              <a:t>к детям дошкольного возраста и </a:t>
            </a:r>
            <a:r>
              <a:rPr lang="ru-RU" b="1" u="sng" dirty="0" smtClean="0">
                <a:solidFill>
                  <a:srgbClr val="002060"/>
                </a:solidFill>
                <a:latin typeface="Times New Roman" pitchFamily="18" charset="0"/>
                <a:cs typeface="Times New Roman" pitchFamily="18" charset="0"/>
              </a:rPr>
              <a:t>специфичных для детей дошкольного возраста видов деятельности. </a:t>
            </a:r>
            <a:r>
              <a:rPr lang="ru-RU" sz="2400" b="1" dirty="0" smtClean="0">
                <a:solidFill>
                  <a:srgbClr val="002060"/>
                </a:solidFill>
                <a:latin typeface="Times New Roman" pitchFamily="18" charset="0"/>
                <a:cs typeface="Times New Roman" pitchFamily="18" charset="0"/>
              </a:rPr>
              <a:t>Освоение образовательных программ дошкольного образования не сопровождается проведением промежуточных аттестаций и итоговой аттестации обучающихся.</a:t>
            </a:r>
            <a:endParaRPr lang="ru-RU" b="1" u="sng" dirty="0" smtClean="0">
              <a:solidFill>
                <a:srgbClr val="002060"/>
              </a:solidFill>
              <a:latin typeface="Times New Roman" pitchFamily="18" charset="0"/>
              <a:cs typeface="Times New Roman" pitchFamily="18" charset="0"/>
            </a:endParaRPr>
          </a:p>
        </p:txBody>
      </p:sp>
      <p:sp>
        <p:nvSpPr>
          <p:cNvPr id="5" name="Rectangle 5"/>
          <p:cNvSpPr txBox="1">
            <a:spLocks noChangeArrowheads="1"/>
          </p:cNvSpPr>
          <p:nvPr/>
        </p:nvSpPr>
        <p:spPr>
          <a:xfrm>
            <a:off x="1214414" y="1071546"/>
            <a:ext cx="6768752" cy="1065213"/>
          </a:xfrm>
          <a:prstGeom prst="rect">
            <a:avLst/>
          </a:prstGeom>
        </p:spPr>
        <p:txBody>
          <a:bodyPr vert="horz" lIns="0" rIns="0" bIns="0" anchor="b">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5000" b="0" i="0" u="none" strike="noStrike" kern="1200" cap="none" spc="0" normalizeH="0" baseline="0" noProof="0" dirty="0" smtClean="0">
                <a:ln>
                  <a:noFill/>
                </a:ln>
                <a:solidFill>
                  <a:schemeClr val="tx2"/>
                </a:solidFill>
                <a:effectLst/>
                <a:uLnTx/>
                <a:uFillTx/>
                <a:latin typeface="+mj-lt"/>
                <a:ea typeface="+mj-ea"/>
                <a:cs typeface="+mj-cs"/>
              </a:rPr>
              <a:t/>
            </a:r>
            <a:br>
              <a:rPr kumimoji="0" lang="ru-RU" sz="5000" b="0" i="0" u="none" strike="noStrike" kern="1200" cap="none" spc="0" normalizeH="0" baseline="0" noProof="0" dirty="0" smtClean="0">
                <a:ln>
                  <a:noFill/>
                </a:ln>
                <a:solidFill>
                  <a:schemeClr val="tx2"/>
                </a:solidFill>
                <a:effectLst/>
                <a:uLnTx/>
                <a:uFillTx/>
                <a:latin typeface="+mj-lt"/>
                <a:ea typeface="+mj-ea"/>
                <a:cs typeface="+mj-cs"/>
              </a:rPr>
            </a:br>
            <a:r>
              <a:rPr kumimoji="0" lang="ru-RU" sz="5000" b="0" i="0" u="none" strike="noStrike" kern="1200" cap="none" spc="0" normalizeH="0" baseline="0" noProof="0" dirty="0" smtClean="0">
                <a:ln>
                  <a:noFill/>
                </a:ln>
                <a:solidFill>
                  <a:schemeClr val="tx2"/>
                </a:solidFill>
                <a:effectLst/>
                <a:uLnTx/>
                <a:uFillTx/>
                <a:latin typeface="+mj-lt"/>
                <a:ea typeface="+mj-ea"/>
                <a:cs typeface="+mj-cs"/>
              </a:rPr>
              <a:t/>
            </a:r>
            <a:br>
              <a:rPr kumimoji="0" lang="ru-RU" sz="5000" b="0" i="0" u="none" strike="noStrike" kern="1200" cap="none" spc="0" normalizeH="0" baseline="0" noProof="0" dirty="0" smtClean="0">
                <a:ln>
                  <a:noFill/>
                </a:ln>
                <a:solidFill>
                  <a:schemeClr val="tx2"/>
                </a:solidFill>
                <a:effectLst/>
                <a:uLnTx/>
                <a:uFillTx/>
                <a:latin typeface="+mj-lt"/>
                <a:ea typeface="+mj-ea"/>
                <a:cs typeface="+mj-cs"/>
              </a:rPr>
            </a:br>
            <a:r>
              <a:rPr kumimoji="0" lang="ru-RU" sz="5000" b="0" i="0" u="none" strike="noStrike" kern="1200" cap="none" spc="0" normalizeH="0" baseline="0" noProof="0" dirty="0" smtClean="0">
                <a:ln>
                  <a:noFill/>
                </a:ln>
                <a:solidFill>
                  <a:schemeClr val="tx2"/>
                </a:solidFill>
                <a:effectLst/>
                <a:uLnTx/>
                <a:uFillTx/>
                <a:latin typeface="+mj-lt"/>
                <a:ea typeface="+mj-ea"/>
                <a:cs typeface="+mj-cs"/>
              </a:rPr>
              <a:t> </a:t>
            </a:r>
            <a:br>
              <a:rPr kumimoji="0" lang="ru-RU" sz="5000" b="0" i="0" u="none" strike="noStrike" kern="1200" cap="none" spc="0" normalizeH="0" baseline="0" noProof="0" dirty="0" smtClean="0">
                <a:ln>
                  <a:noFill/>
                </a:ln>
                <a:solidFill>
                  <a:schemeClr val="tx2"/>
                </a:solidFill>
                <a:effectLst/>
                <a:uLnTx/>
                <a:uFillTx/>
                <a:latin typeface="+mj-lt"/>
                <a:ea typeface="+mj-ea"/>
                <a:cs typeface="+mj-cs"/>
              </a:rPr>
            </a:br>
            <a:r>
              <a:rPr kumimoji="0" lang="ru-RU" sz="5000" b="0" i="0" u="none" strike="noStrike" kern="1200" cap="none" spc="0" normalizeH="0" baseline="0" noProof="0" dirty="0" smtClean="0">
                <a:ln>
                  <a:noFill/>
                </a:ln>
                <a:solidFill>
                  <a:schemeClr val="tx2"/>
                </a:solidFill>
                <a:effectLst/>
                <a:uLnTx/>
                <a:uFillTx/>
                <a:latin typeface="+mj-lt"/>
                <a:ea typeface="+mj-ea"/>
                <a:cs typeface="+mj-cs"/>
              </a:rPr>
              <a:t/>
            </a:r>
            <a:br>
              <a:rPr kumimoji="0" lang="ru-RU" sz="5000" b="0" i="0" u="none" strike="noStrike" kern="1200" cap="none" spc="0" normalizeH="0" baseline="0" noProof="0" dirty="0" smtClean="0">
                <a:ln>
                  <a:noFill/>
                </a:ln>
                <a:solidFill>
                  <a:schemeClr val="tx2"/>
                </a:solidFill>
                <a:effectLst/>
                <a:uLnTx/>
                <a:uFillTx/>
                <a:latin typeface="+mj-lt"/>
                <a:ea typeface="+mj-ea"/>
                <a:cs typeface="+mj-cs"/>
              </a:rPr>
            </a:br>
            <a:r>
              <a:rPr kumimoji="0" lang="ru-RU" sz="5000" b="0" i="0" u="none" strike="noStrike" kern="1200" cap="none" spc="0" normalizeH="0" baseline="0" noProof="0" dirty="0" smtClean="0">
                <a:ln>
                  <a:noFill/>
                </a:ln>
                <a:solidFill>
                  <a:schemeClr val="tx2"/>
                </a:solidFill>
                <a:effectLst/>
                <a:uLnTx/>
                <a:uFillTx/>
                <a:latin typeface="+mj-lt"/>
                <a:ea typeface="+mj-ea"/>
                <a:cs typeface="+mj-cs"/>
              </a:rPr>
              <a:t/>
            </a:r>
            <a:br>
              <a:rPr kumimoji="0" lang="ru-RU" sz="5000" b="0" i="0" u="none" strike="noStrike" kern="1200" cap="none" spc="0" normalizeH="0" baseline="0" noProof="0" dirty="0" smtClean="0">
                <a:ln>
                  <a:noFill/>
                </a:ln>
                <a:solidFill>
                  <a:schemeClr val="tx2"/>
                </a:solidFill>
                <a:effectLst/>
                <a:uLnTx/>
                <a:uFillTx/>
                <a:latin typeface="+mj-lt"/>
                <a:ea typeface="+mj-ea"/>
                <a:cs typeface="+mj-cs"/>
              </a:rPr>
            </a:br>
            <a:r>
              <a:rPr kumimoji="0" lang="ru-RU" sz="5000" b="0" i="0" u="none" strike="noStrike" kern="1200" cap="none" spc="0" normalizeH="0" baseline="0" noProof="0" dirty="0" smtClean="0">
                <a:ln>
                  <a:noFill/>
                </a:ln>
                <a:solidFill>
                  <a:schemeClr val="tx2"/>
                </a:solidFill>
                <a:effectLst/>
                <a:uLnTx/>
                <a:uFillTx/>
                <a:latin typeface="+mj-lt"/>
                <a:ea typeface="+mj-ea"/>
                <a:cs typeface="+mj-cs"/>
              </a:rPr>
              <a:t/>
            </a:r>
            <a:br>
              <a:rPr kumimoji="0" lang="ru-RU" sz="5000" b="0" i="0" u="none" strike="noStrike" kern="1200" cap="none" spc="0" normalizeH="0" baseline="0" noProof="0" dirty="0" smtClean="0">
                <a:ln>
                  <a:noFill/>
                </a:ln>
                <a:solidFill>
                  <a:schemeClr val="tx2"/>
                </a:solidFill>
                <a:effectLst/>
                <a:uLnTx/>
                <a:uFillTx/>
                <a:latin typeface="+mj-lt"/>
                <a:ea typeface="+mj-ea"/>
                <a:cs typeface="+mj-cs"/>
              </a:rPr>
            </a:br>
            <a:r>
              <a:rPr kumimoji="0" lang="ru-RU" sz="5000" b="0" i="0" u="none" strike="noStrike" kern="1200" cap="none" spc="0" normalizeH="0" baseline="0" noProof="0" dirty="0" smtClean="0">
                <a:ln>
                  <a:noFill/>
                </a:ln>
                <a:solidFill>
                  <a:schemeClr val="tx2"/>
                </a:solidFill>
                <a:effectLst/>
                <a:uLnTx/>
                <a:uFillTx/>
                <a:latin typeface="+mj-lt"/>
                <a:ea typeface="+mj-ea"/>
                <a:cs typeface="+mj-cs"/>
              </a:rPr>
              <a:t/>
            </a:r>
            <a:br>
              <a:rPr kumimoji="0" lang="ru-RU" sz="5000" b="0" i="0" u="none" strike="noStrike" kern="1200" cap="none" spc="0" normalizeH="0" baseline="0" noProof="0" dirty="0" smtClean="0">
                <a:ln>
                  <a:noFill/>
                </a:ln>
                <a:solidFill>
                  <a:schemeClr val="tx2"/>
                </a:solidFill>
                <a:effectLst/>
                <a:uLnTx/>
                <a:uFillTx/>
                <a:latin typeface="+mj-lt"/>
                <a:ea typeface="+mj-ea"/>
                <a:cs typeface="+mj-cs"/>
              </a:rPr>
            </a:br>
            <a:r>
              <a:rPr kumimoji="0" lang="ru-RU" sz="12800" b="1" i="0" u="none" strike="noStrike" kern="1200" cap="none" spc="0" normalizeH="0" baseline="0" noProof="0" dirty="0" smtClean="0">
                <a:ln>
                  <a:noFill/>
                </a:ln>
                <a:solidFill>
                  <a:srgbClr val="002060"/>
                </a:solidFill>
                <a:effectLst/>
                <a:uLnTx/>
                <a:uFillTx/>
                <a:ea typeface="+mj-ea"/>
                <a:cs typeface="Times New Roman" pitchFamily="18" charset="0"/>
              </a:rPr>
              <a:t> Статья 64.  </a:t>
            </a:r>
            <a:br>
              <a:rPr kumimoji="0" lang="ru-RU" sz="12800" b="1" i="0" u="none" strike="noStrike" kern="1200" cap="none" spc="0" normalizeH="0" baseline="0" noProof="0" dirty="0" smtClean="0">
                <a:ln>
                  <a:noFill/>
                </a:ln>
                <a:solidFill>
                  <a:srgbClr val="002060"/>
                </a:solidFill>
                <a:effectLst/>
                <a:uLnTx/>
                <a:uFillTx/>
                <a:ea typeface="+mj-ea"/>
                <a:cs typeface="Times New Roman" pitchFamily="18" charset="0"/>
              </a:rPr>
            </a:br>
            <a:r>
              <a:rPr kumimoji="0" lang="ru-RU" sz="12800" b="1" i="0" u="none" strike="noStrike" kern="1200" cap="none" spc="0" normalizeH="0" baseline="0" noProof="0" dirty="0" smtClean="0">
                <a:ln>
                  <a:noFill/>
                </a:ln>
                <a:solidFill>
                  <a:srgbClr val="002060"/>
                </a:solidFill>
                <a:effectLst/>
                <a:uLnTx/>
                <a:uFillTx/>
                <a:ea typeface="+mj-ea"/>
                <a:cs typeface="Times New Roman" pitchFamily="18" charset="0"/>
              </a:rPr>
              <a:t> </a:t>
            </a:r>
            <a:r>
              <a:rPr kumimoji="0" lang="ru-RU" sz="12800" b="1" i="0" u="none" strike="noStrike" kern="1200" cap="none" spc="0" normalizeH="0" baseline="0" noProof="0" dirty="0" smtClean="0">
                <a:ln>
                  <a:noFill/>
                </a:ln>
                <a:solidFill>
                  <a:schemeClr val="tx2"/>
                </a:solidFill>
                <a:effectLst/>
                <a:uLnTx/>
                <a:uFillTx/>
                <a:ea typeface="+mj-ea"/>
                <a:cs typeface="Times New Roman" pitchFamily="18" charset="0"/>
              </a:rPr>
              <a:t>Дошкольное образование</a:t>
            </a:r>
          </a:p>
        </p:txBody>
      </p:sp>
    </p:spTree>
  </p:cSld>
  <p:clrMapOvr>
    <a:masterClrMapping/>
  </p:clrMapOvr>
  <p:transition>
    <p:push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428728" y="928670"/>
            <a:ext cx="6768752" cy="1065213"/>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b="1" dirty="0" smtClean="0">
                <a:solidFill>
                  <a:srgbClr val="002060"/>
                </a:solidFill>
                <a:latin typeface="Times New Roman" pitchFamily="18" charset="0"/>
                <a:cs typeface="Times New Roman" pitchFamily="18" charset="0"/>
              </a:rPr>
              <a:t> Статья 64.   </a:t>
            </a:r>
            <a:br>
              <a:rPr lang="ru-RU" sz="3600" b="1" dirty="0" smtClean="0">
                <a:solidFill>
                  <a:srgbClr val="002060"/>
                </a:solidFill>
                <a:latin typeface="Times New Roman" pitchFamily="18" charset="0"/>
                <a:cs typeface="Times New Roman" pitchFamily="18" charset="0"/>
              </a:rPr>
            </a:br>
            <a:r>
              <a:rPr lang="ru-RU" sz="3600" b="1" dirty="0" smtClean="0">
                <a:latin typeface="Times New Roman" pitchFamily="18" charset="0"/>
                <a:cs typeface="Times New Roman" pitchFamily="18" charset="0"/>
              </a:rPr>
              <a:t>Дошкольное образование</a:t>
            </a:r>
          </a:p>
        </p:txBody>
      </p:sp>
      <p:sp>
        <p:nvSpPr>
          <p:cNvPr id="4" name="Содержимое 3"/>
          <p:cNvSpPr>
            <a:spLocks noGrp="1"/>
          </p:cNvSpPr>
          <p:nvPr>
            <p:ph idx="1"/>
          </p:nvPr>
        </p:nvSpPr>
        <p:spPr>
          <a:xfrm>
            <a:off x="571472" y="2428868"/>
            <a:ext cx="8286808" cy="3252986"/>
          </a:xfrm>
        </p:spPr>
        <p:txBody>
          <a:bodyPr>
            <a:noAutofit/>
          </a:bodyPr>
          <a:lstStyle/>
          <a:p>
            <a:pPr>
              <a:buNone/>
            </a:pPr>
            <a:r>
              <a:rPr lang="ru-RU" sz="2000" b="1" dirty="0" smtClean="0">
                <a:solidFill>
                  <a:srgbClr val="002060"/>
                </a:solidFill>
                <a:latin typeface="Times New Roman" pitchFamily="18" charset="0"/>
                <a:cs typeface="Times New Roman" pitchFamily="18" charset="0"/>
              </a:rPr>
              <a:t>    </a:t>
            </a:r>
            <a:r>
              <a:rPr lang="ru-RU" sz="2200" b="1" dirty="0" smtClean="0">
                <a:solidFill>
                  <a:srgbClr val="002060"/>
                </a:solidFill>
                <a:latin typeface="Times New Roman" pitchFamily="18" charset="0"/>
                <a:cs typeface="Times New Roman" pitchFamily="18" charset="0"/>
              </a:rPr>
              <a:t>3. Родители (законные представители) несовершеннолетних обучающихся, обеспечивающие получение детьми дошкольного образования в форме </a:t>
            </a:r>
            <a:r>
              <a:rPr lang="ru-RU" sz="2200" b="1" u="sng" dirty="0" smtClean="0">
                <a:solidFill>
                  <a:srgbClr val="002060"/>
                </a:solidFill>
                <a:latin typeface="Times New Roman" pitchFamily="18" charset="0"/>
                <a:cs typeface="Times New Roman" pitchFamily="18" charset="0"/>
              </a:rPr>
              <a:t>семейного образования, </a:t>
            </a:r>
            <a:r>
              <a:rPr lang="ru-RU" sz="2200" b="1" dirty="0" smtClean="0">
                <a:solidFill>
                  <a:srgbClr val="002060"/>
                </a:solidFill>
                <a:latin typeface="Times New Roman" pitchFamily="18" charset="0"/>
                <a:cs typeface="Times New Roman" pitchFamily="18" charset="0"/>
              </a:rPr>
              <a:t>имеют право на получение методической, психолого-педагогической, диагностической и консультативной помощи без взимания платы, в том числе в дошкольных образовательных организациях и общеобразовательных организациях, если в них созданы соответствующие </a:t>
            </a:r>
            <a:r>
              <a:rPr lang="ru-RU" sz="2200" b="1" u="sng" dirty="0" smtClean="0">
                <a:solidFill>
                  <a:srgbClr val="002060"/>
                </a:solidFill>
                <a:latin typeface="Times New Roman" pitchFamily="18" charset="0"/>
                <a:cs typeface="Times New Roman" pitchFamily="18" charset="0"/>
              </a:rPr>
              <a:t>консультационные центры. </a:t>
            </a:r>
            <a:r>
              <a:rPr lang="ru-RU" sz="2200" b="1" dirty="0" smtClean="0">
                <a:solidFill>
                  <a:srgbClr val="002060"/>
                </a:solidFill>
                <a:latin typeface="Times New Roman" pitchFamily="18" charset="0"/>
                <a:cs typeface="Times New Roman" pitchFamily="18" charset="0"/>
              </a:rPr>
              <a:t>Обеспечение предоставления таких видов помощи осуществляется органами государственной власти субъектов Российской Федерации.</a:t>
            </a:r>
          </a:p>
        </p:txBody>
      </p:sp>
    </p:spTree>
  </p:cSld>
  <p:clrMapOvr>
    <a:masterClrMapping/>
  </p:clrMapOvr>
  <p:transition>
    <p:push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428728" y="928670"/>
            <a:ext cx="6929486" cy="135732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200" b="1" dirty="0" smtClean="0">
                <a:solidFill>
                  <a:srgbClr val="002060"/>
                </a:solidFill>
                <a:latin typeface="Times New Roman" pitchFamily="18" charset="0"/>
                <a:cs typeface="Times New Roman" pitchFamily="18" charset="0"/>
              </a:rPr>
              <a:t> Статья 65.  </a:t>
            </a:r>
            <a:r>
              <a:rPr lang="ru-RU" sz="2200" b="1" dirty="0" smtClean="0">
                <a:latin typeface="Times New Roman" pitchFamily="18" charset="0"/>
                <a:cs typeface="Times New Roman" pitchFamily="18" charset="0"/>
              </a:rPr>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
        <p:nvSpPr>
          <p:cNvPr id="4" name="Содержимое 3"/>
          <p:cNvSpPr>
            <a:spLocks noGrp="1"/>
          </p:cNvSpPr>
          <p:nvPr>
            <p:ph idx="1"/>
          </p:nvPr>
        </p:nvSpPr>
        <p:spPr>
          <a:xfrm>
            <a:off x="571472" y="2428868"/>
            <a:ext cx="8286808" cy="3252986"/>
          </a:xfrm>
        </p:spPr>
        <p:txBody>
          <a:bodyPr>
            <a:noAutofit/>
          </a:bodyPr>
          <a:lstStyle/>
          <a:p>
            <a:r>
              <a:rPr lang="ru-RU" sz="2000" dirty="0" smtClean="0"/>
              <a:t> 1. Дошкольные образовательные организации осуществляют присмотр и уход за детьми. Иные организации, осуществляющие образовательную деятельность по реализации образовательных программ дошкольного образования, вправе осуществлять присмотр и уход за детьми.</a:t>
            </a:r>
          </a:p>
          <a:p>
            <a:r>
              <a:rPr lang="ru-RU" sz="2000" dirty="0" smtClean="0"/>
              <a:t>2. За присмотр и уход за ребенком учредитель организации, осуществляющей образовательную деятельность, вправе устанавливать плату, взимаемую с родителей (законных представителей) (далее - родительская плата), и ее размер, если иное не установлено настоящим Федеральным законом. Учредитель вправе снизить размер родительской платы или не взимать ее с отдельных категорий родителей (законных представителей) в определяемых им случаях и порядке.</a:t>
            </a:r>
          </a:p>
        </p:txBody>
      </p:sp>
    </p:spTree>
  </p:cSld>
  <p:clrMapOvr>
    <a:masterClrMapping/>
  </p:clrMapOvr>
  <p:transition>
    <p:push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428728" y="928670"/>
            <a:ext cx="6929486" cy="135732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200" b="1" dirty="0" smtClean="0">
                <a:solidFill>
                  <a:srgbClr val="002060"/>
                </a:solidFill>
                <a:latin typeface="Times New Roman" pitchFamily="18" charset="0"/>
                <a:cs typeface="Times New Roman" pitchFamily="18" charset="0"/>
              </a:rPr>
              <a:t> Статья 65.  </a:t>
            </a:r>
            <a:r>
              <a:rPr lang="ru-RU" sz="2200" b="1" dirty="0" smtClean="0">
                <a:latin typeface="Times New Roman" pitchFamily="18" charset="0"/>
                <a:cs typeface="Times New Roman" pitchFamily="18" charset="0"/>
              </a:rPr>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
        <p:nvSpPr>
          <p:cNvPr id="4" name="Содержимое 3"/>
          <p:cNvSpPr>
            <a:spLocks noGrp="1"/>
          </p:cNvSpPr>
          <p:nvPr>
            <p:ph idx="1"/>
          </p:nvPr>
        </p:nvSpPr>
        <p:spPr>
          <a:xfrm>
            <a:off x="571472" y="2428868"/>
            <a:ext cx="8286808" cy="3252986"/>
          </a:xfrm>
        </p:spPr>
        <p:txBody>
          <a:bodyPr>
            <a:noAutofit/>
          </a:bodyPr>
          <a:lstStyle/>
          <a:p>
            <a:r>
              <a:rPr lang="ru-RU" sz="2000" dirty="0" smtClean="0"/>
              <a:t>  3. За присмотр и уход за детьми-инвалидами, детьми-сиротами и детьми, оставшимися без попечения родителей, а также за детьми с туберкулезной интоксикацией, обучающимися в государственных и муниципальных образовательных организациях, реализующих образовательную программу дошкольного образования, родительская плата не взимается.</a:t>
            </a:r>
          </a:p>
          <a:p>
            <a:r>
              <a:rPr lang="ru-RU" sz="2000" dirty="0" smtClean="0"/>
              <a:t>4. Не допускается включение расходов на реализацию образовательной программы дошкольного образования, а также расходов на содержание недвижимого имущества государственных и муниципальных образовательных организаций, реализующих образовательную программу дошкольного образования, в родительскую плату за присмотр и уход за ребенком в таких организациях</a:t>
            </a:r>
          </a:p>
        </p:txBody>
      </p:sp>
    </p:spTree>
  </p:cSld>
  <p:clrMapOvr>
    <a:masterClrMapping/>
  </p:clrMapOvr>
  <p:transition>
    <p:push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428728" y="928670"/>
            <a:ext cx="6929486" cy="135732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200" b="1" dirty="0" smtClean="0">
                <a:solidFill>
                  <a:srgbClr val="002060"/>
                </a:solidFill>
                <a:latin typeface="Times New Roman" pitchFamily="18" charset="0"/>
                <a:cs typeface="Times New Roman" pitchFamily="18" charset="0"/>
              </a:rPr>
              <a:t> Статья 65.  </a:t>
            </a:r>
            <a:r>
              <a:rPr lang="ru-RU" sz="2200" b="1" dirty="0" smtClean="0">
                <a:latin typeface="Times New Roman" pitchFamily="18" charset="0"/>
                <a:cs typeface="Times New Roman" pitchFamily="18" charset="0"/>
              </a:rPr>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
        <p:nvSpPr>
          <p:cNvPr id="4" name="Содержимое 3"/>
          <p:cNvSpPr>
            <a:spLocks noGrp="1"/>
          </p:cNvSpPr>
          <p:nvPr>
            <p:ph idx="1"/>
          </p:nvPr>
        </p:nvSpPr>
        <p:spPr>
          <a:xfrm>
            <a:off x="571472" y="2428868"/>
            <a:ext cx="8286808" cy="3252986"/>
          </a:xfrm>
        </p:spPr>
        <p:txBody>
          <a:bodyPr>
            <a:noAutofit/>
          </a:bodyPr>
          <a:lstStyle/>
          <a:p>
            <a:r>
              <a:rPr lang="ru-RU" sz="2000" dirty="0" smtClean="0"/>
              <a:t>5. В целях материальной поддержки воспитания и обучения детей, посещающих образовательные организации, реализующие образовательную программу дошкольного образования, родителям (законным представителям) выплачивается компенсация в размере, устанавливаемом нормативными правовыми актами субъектов Российской Федерации, но не менее двадцати процентов среднего размера родительской платы за присмотр и уход за детьми в государственных и муниципальных образовательных организациях, находящихся на территории соответствующего субъекта Российской Федерации, на первого ребенка, не менее пятидесяти процентов размера такой платы на второго ребенка, не менее семидесяти процентов размера такой платы на третьего ребенка и последующих детей. </a:t>
            </a:r>
          </a:p>
        </p:txBody>
      </p:sp>
    </p:spTree>
  </p:cSld>
  <p:clrMapOvr>
    <a:masterClrMapping/>
  </p:clrMapOvr>
  <p:transition>
    <p:push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428728" y="928670"/>
            <a:ext cx="6929486" cy="135732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200" b="1" dirty="0" smtClean="0">
                <a:solidFill>
                  <a:srgbClr val="002060"/>
                </a:solidFill>
                <a:latin typeface="Times New Roman" pitchFamily="18" charset="0"/>
                <a:cs typeface="Times New Roman" pitchFamily="18" charset="0"/>
              </a:rPr>
              <a:t> Статья 65.  </a:t>
            </a:r>
            <a:r>
              <a:rPr lang="ru-RU" sz="2200" b="1" dirty="0" smtClean="0">
                <a:latin typeface="Times New Roman" pitchFamily="18" charset="0"/>
                <a:cs typeface="Times New Roman" pitchFamily="18" charset="0"/>
              </a:rPr>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
        <p:nvSpPr>
          <p:cNvPr id="4" name="Содержимое 3"/>
          <p:cNvSpPr>
            <a:spLocks noGrp="1"/>
          </p:cNvSpPr>
          <p:nvPr>
            <p:ph idx="1"/>
          </p:nvPr>
        </p:nvSpPr>
        <p:spPr>
          <a:xfrm>
            <a:off x="571472" y="2428868"/>
            <a:ext cx="8286808" cy="3252986"/>
          </a:xfrm>
        </p:spPr>
        <p:txBody>
          <a:bodyPr>
            <a:noAutofit/>
          </a:bodyPr>
          <a:lstStyle/>
          <a:p>
            <a:r>
              <a:rPr lang="ru-RU" sz="1800" dirty="0" smtClean="0"/>
              <a:t>Средний размер родительской платы за присмотр и уход за детьми в государственных и муниципальных образовательных организациях устанавливается органами государственной власти субъекта Российской Федерации. Право на получение компенсации имеет один из родителей (законных представителей), внесших родительскую плату за присмотр и уход за детьми в соответствующей образовательной организации.</a:t>
            </a:r>
          </a:p>
          <a:p>
            <a:r>
              <a:rPr lang="ru-RU" sz="1800" dirty="0" smtClean="0"/>
              <a:t>6. Порядок обращения за получением компенсации, указанной в части 5 настоящей статьи, и порядок ее выплаты устанавливаются органами государственной власти субъектов Российской Федерации.</a:t>
            </a:r>
          </a:p>
          <a:p>
            <a:r>
              <a:rPr lang="ru-RU" sz="1800" dirty="0" smtClean="0"/>
              <a:t>7. Финансовое обеспечение расходов, связанных с выплатой компенсации, указанной в части 5 настоящей статьи, является расходным обязательством субъектов</a:t>
            </a:r>
          </a:p>
          <a:p>
            <a:pPr>
              <a:buNone/>
            </a:pPr>
            <a:r>
              <a:rPr lang="ru-RU" sz="1800" dirty="0" smtClean="0"/>
              <a:t>     Российской       Федерации</a:t>
            </a:r>
          </a:p>
        </p:txBody>
      </p:sp>
    </p:spTree>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71604" y="2500306"/>
            <a:ext cx="6867525" cy="1065213"/>
          </a:xfrm>
        </p:spPr>
        <p:txBody>
          <a:bodyPr>
            <a:normAutofit fontScale="90000"/>
          </a:bodyPr>
          <a:lstStyle/>
          <a:p>
            <a:r>
              <a:rPr lang="ru-RU" dirty="0" smtClean="0"/>
              <a:t/>
            </a:r>
            <a:br>
              <a:rPr lang="ru-RU" dirty="0" smtClean="0"/>
            </a:br>
            <a:r>
              <a:rPr lang="ru-RU" dirty="0" smtClean="0"/>
              <a:t/>
            </a:r>
            <a:br>
              <a:rPr lang="ru-RU" dirty="0" smtClean="0"/>
            </a:br>
            <a:r>
              <a:rPr lang="ru-RU" sz="3600" b="1" dirty="0" smtClean="0">
                <a:solidFill>
                  <a:srgbClr val="002060"/>
                </a:solidFill>
                <a:latin typeface="Times New Roman" pitchFamily="18" charset="0"/>
                <a:cs typeface="Times New Roman" pitchFamily="18" charset="0"/>
              </a:rPr>
              <a:t>Статья 2.</a:t>
            </a:r>
            <a:r>
              <a:rPr lang="en-US" sz="3600" b="1" dirty="0" smtClean="0">
                <a:solidFill>
                  <a:srgbClr val="002060"/>
                </a:solidFill>
                <a:latin typeface="Times New Roman" pitchFamily="18" charset="0"/>
                <a:cs typeface="Times New Roman" pitchFamily="18" charset="0"/>
              </a:rPr>
              <a:t>  </a:t>
            </a:r>
            <a:r>
              <a:rPr lang="ru-RU" sz="3600" b="1" dirty="0" smtClean="0">
                <a:latin typeface="Times New Roman" pitchFamily="18" charset="0"/>
                <a:cs typeface="Times New Roman" pitchFamily="18" charset="0"/>
              </a:rPr>
              <a:t>Основные понятия, используемые в настоящем Федеральном</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законе</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b="1" dirty="0" smtClean="0">
              <a:latin typeface="Times New Roman" pitchFamily="18" charset="0"/>
              <a:cs typeface="Times New Roman" pitchFamily="18" charset="0"/>
            </a:endParaRPr>
          </a:p>
        </p:txBody>
      </p:sp>
      <p:sp>
        <p:nvSpPr>
          <p:cNvPr id="4" name="Содержимое 3"/>
          <p:cNvSpPr>
            <a:spLocks noGrp="1"/>
          </p:cNvSpPr>
          <p:nvPr>
            <p:ph idx="1"/>
          </p:nvPr>
        </p:nvSpPr>
        <p:spPr>
          <a:xfrm>
            <a:off x="642910" y="2571744"/>
            <a:ext cx="8238708" cy="3729658"/>
          </a:xfrm>
        </p:spPr>
        <p:txBody>
          <a:bodyPr>
            <a:normAutofit fontScale="92500" lnSpcReduction="20000"/>
          </a:bodyPr>
          <a:lstStyle/>
          <a:p>
            <a:pPr>
              <a:buNone/>
            </a:pPr>
            <a:r>
              <a:rPr lang="ru-RU" sz="2800" b="1"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29) качество образования - комплексная характеристика образовательной деятельности и подготовки обучающегося, выражающая степень их соответствия федеральным государственным образовательным стандартам, образовательным стандартам, федеральным государственным требованиям и (или) потребностям физического или юридического лица, в интересах которого осуществляется образовательная деятельность, в том числе степень достижения планируемых результатов образовательной программы;</a:t>
            </a:r>
            <a:endParaRPr lang="ru-RU"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857224" y="1214422"/>
            <a:ext cx="8106694"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67. </a:t>
            </a:r>
            <a:r>
              <a:rPr lang="ru-RU" sz="3600" b="1" dirty="0" smtClean="0">
                <a:latin typeface="Times New Roman" pitchFamily="18" charset="0"/>
                <a:cs typeface="Times New Roman" pitchFamily="18" charset="0"/>
              </a:rPr>
              <a:t>Организация приема на обучение по основным общеобразовательным программам</a:t>
            </a:r>
          </a:p>
        </p:txBody>
      </p:sp>
      <p:sp>
        <p:nvSpPr>
          <p:cNvPr id="4" name="Содержимое 3"/>
          <p:cNvSpPr>
            <a:spLocks noGrp="1"/>
          </p:cNvSpPr>
          <p:nvPr>
            <p:ph idx="1"/>
          </p:nvPr>
        </p:nvSpPr>
        <p:spPr>
          <a:xfrm>
            <a:off x="405226" y="2714620"/>
            <a:ext cx="8453054" cy="3252986"/>
          </a:xfrm>
        </p:spPr>
        <p:txBody>
          <a:bodyPr>
            <a:normAutofit fontScale="92500" lnSpcReduction="10000"/>
          </a:bodyPr>
          <a:lstStyle/>
          <a:p>
            <a:pPr>
              <a:buNone/>
            </a:pPr>
            <a:r>
              <a:rPr lang="ru-RU" sz="2000" b="1" dirty="0" smtClean="0">
                <a:solidFill>
                  <a:srgbClr val="002060"/>
                </a:solidFill>
              </a:rPr>
              <a:t>     </a:t>
            </a:r>
            <a:r>
              <a:rPr lang="ru-RU" sz="2200" b="1" dirty="0" smtClean="0">
                <a:solidFill>
                  <a:srgbClr val="002060"/>
                </a:solidFill>
                <a:latin typeface="Times New Roman" pitchFamily="18" charset="0"/>
                <a:cs typeface="Times New Roman" pitchFamily="18" charset="0"/>
              </a:rPr>
              <a:t>1. Получение дошкольного образования в образовательных организациях может начинаться по достижении детьми возраста двух месяцев.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 но не позже достижения ими возраста восьми лет. По заявлению родителей (законных представителей) детей учредитель образовательной организации вправе разрешить прием детей в образовательную организацию на обучение по образовательным программам начального общего образования в более раннем или более позднем возрасте.</a:t>
            </a:r>
          </a:p>
        </p:txBody>
      </p:sp>
    </p:spTree>
  </p:cSld>
  <p:clrMapOvr>
    <a:masterClrMapping/>
  </p:clrMapOvr>
  <p:transition>
    <p:push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85786" y="1124744"/>
            <a:ext cx="8106694"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79. </a:t>
            </a:r>
            <a:r>
              <a:rPr lang="ru-RU" sz="3600" b="1" dirty="0" smtClean="0">
                <a:latin typeface="Times New Roman" pitchFamily="18" charset="0"/>
                <a:cs typeface="Times New Roman" pitchFamily="18" charset="0"/>
              </a:rPr>
              <a:t>Организация получения образования обучающимися с ограниченными возможностями здоровья</a:t>
            </a:r>
          </a:p>
        </p:txBody>
      </p:sp>
      <p:sp>
        <p:nvSpPr>
          <p:cNvPr id="4" name="Содержимое 3"/>
          <p:cNvSpPr>
            <a:spLocks noGrp="1"/>
          </p:cNvSpPr>
          <p:nvPr>
            <p:ph idx="1"/>
          </p:nvPr>
        </p:nvSpPr>
        <p:spPr>
          <a:xfrm>
            <a:off x="714348" y="2786058"/>
            <a:ext cx="8072494" cy="3252986"/>
          </a:xfrm>
        </p:spPr>
        <p:txBody>
          <a:bodyPr>
            <a:normAutofit lnSpcReduction="10000"/>
          </a:bodyPr>
          <a:lstStyle/>
          <a:p>
            <a:pPr>
              <a:buNone/>
            </a:pPr>
            <a:r>
              <a:rPr lang="ru-RU" sz="2000" b="1" dirty="0" smtClean="0">
                <a:solidFill>
                  <a:srgbClr val="002060"/>
                </a:solidFill>
                <a:latin typeface="Times New Roman" pitchFamily="18" charset="0"/>
                <a:cs typeface="Times New Roman" pitchFamily="18" charset="0"/>
              </a:rPr>
              <a:t>   </a:t>
            </a:r>
            <a:r>
              <a:rPr lang="ru-RU" sz="2000" b="1" dirty="0" smtClean="0">
                <a:latin typeface="Times New Roman" pitchFamily="18" charset="0"/>
                <a:cs typeface="Times New Roman" pitchFamily="18" charset="0"/>
              </a:rPr>
              <a:t>1</a:t>
            </a:r>
            <a:r>
              <a:rPr lang="ru-RU" sz="2800" b="1" dirty="0" smtClean="0">
                <a:solidFill>
                  <a:srgbClr val="002060"/>
                </a:solidFill>
                <a:latin typeface="Times New Roman" pitchFamily="18" charset="0"/>
                <a:cs typeface="Times New Roman" pitchFamily="18" charset="0"/>
              </a:rPr>
              <a:t>.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 а для инвалидов также в соответствии с индивидуальной программой реабилитации инвалида.</a:t>
            </a:r>
          </a:p>
        </p:txBody>
      </p:sp>
    </p:spTree>
  </p:cSld>
  <p:clrMapOvr>
    <a:masterClrMapping/>
  </p:clrMapOvr>
  <p:transition>
    <p:push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14348" y="1124744"/>
            <a:ext cx="817813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79. </a:t>
            </a:r>
            <a:r>
              <a:rPr lang="ru-RU" sz="3600" b="1" dirty="0" smtClean="0">
                <a:latin typeface="Times New Roman" pitchFamily="18" charset="0"/>
                <a:cs typeface="Times New Roman" pitchFamily="18" charset="0"/>
              </a:rPr>
              <a:t>Организация получения образования обучающимися с ограниченными возможностями здоровья</a:t>
            </a:r>
          </a:p>
        </p:txBody>
      </p:sp>
      <p:sp>
        <p:nvSpPr>
          <p:cNvPr id="4" name="Содержимое 3"/>
          <p:cNvSpPr>
            <a:spLocks noGrp="1"/>
          </p:cNvSpPr>
          <p:nvPr>
            <p:ph idx="1"/>
          </p:nvPr>
        </p:nvSpPr>
        <p:spPr>
          <a:xfrm>
            <a:off x="714348" y="2714620"/>
            <a:ext cx="8095832" cy="3929090"/>
          </a:xfrm>
        </p:spPr>
        <p:txBody>
          <a:bodyPr>
            <a:normAutofit fontScale="77500" lnSpcReduction="20000"/>
          </a:bodyPr>
          <a:lstStyle/>
          <a:p>
            <a:pPr>
              <a:buNone/>
            </a:pPr>
            <a:r>
              <a:rPr lang="ru-RU" b="1" dirty="0" smtClean="0">
                <a:solidFill>
                  <a:srgbClr val="002060"/>
                </a:solidFill>
              </a:rPr>
              <a:t>    </a:t>
            </a:r>
            <a:r>
              <a:rPr lang="ru-RU" sz="3400" b="1" dirty="0" smtClean="0">
                <a:solidFill>
                  <a:srgbClr val="002060"/>
                </a:solidFill>
                <a:latin typeface="Times New Roman" pitchFamily="18" charset="0"/>
                <a:cs typeface="Times New Roman" pitchFamily="18" charset="0"/>
              </a:rPr>
              <a:t>3.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a:t>
            </a:r>
          </a:p>
        </p:txBody>
      </p:sp>
    </p:spTree>
  </p:cSld>
  <p:clrMapOvr>
    <a:masterClrMapping/>
  </p:clrMapOvr>
  <p:transition>
    <p:push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714348" y="1285860"/>
            <a:ext cx="8001056"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200" b="1" dirty="0" smtClean="0">
                <a:solidFill>
                  <a:srgbClr val="002060"/>
                </a:solidFill>
                <a:latin typeface="+mn-lt"/>
              </a:rPr>
              <a:t> </a:t>
            </a:r>
            <a:r>
              <a:rPr lang="ru-RU" sz="3600" b="1" dirty="0" smtClean="0">
                <a:solidFill>
                  <a:srgbClr val="002060"/>
                </a:solidFill>
                <a:latin typeface="Times New Roman" pitchFamily="18" charset="0"/>
                <a:cs typeface="Times New Roman" pitchFamily="18" charset="0"/>
              </a:rPr>
              <a:t>Статья 79. </a:t>
            </a:r>
            <a:r>
              <a:rPr lang="ru-RU" sz="3600" b="1" dirty="0" smtClean="0">
                <a:latin typeface="Times New Roman" pitchFamily="18" charset="0"/>
                <a:cs typeface="Times New Roman" pitchFamily="18" charset="0"/>
              </a:rPr>
              <a:t>Организация получения образования обучающимися с ограниченными возможностями здоровья</a:t>
            </a:r>
          </a:p>
        </p:txBody>
      </p:sp>
      <p:sp>
        <p:nvSpPr>
          <p:cNvPr id="4" name="Содержимое 3"/>
          <p:cNvSpPr>
            <a:spLocks noGrp="1"/>
          </p:cNvSpPr>
          <p:nvPr>
            <p:ph idx="1"/>
          </p:nvPr>
        </p:nvSpPr>
        <p:spPr>
          <a:xfrm>
            <a:off x="571472" y="2714620"/>
            <a:ext cx="8215370" cy="3252986"/>
          </a:xfrm>
        </p:spPr>
        <p:txBody>
          <a:bodyPr>
            <a:normAutofit fontScale="92500" lnSpcReduction="10000"/>
          </a:bodyPr>
          <a:lstStyle/>
          <a:p>
            <a:pPr>
              <a:buNone/>
            </a:pPr>
            <a:r>
              <a:rPr lang="ru-RU" b="1" dirty="0" smtClean="0">
                <a:solidFill>
                  <a:srgbClr val="002060"/>
                </a:solidFill>
              </a:rPr>
              <a:t>     </a:t>
            </a:r>
            <a:r>
              <a:rPr lang="ru-RU" b="1" dirty="0" smtClean="0">
                <a:solidFill>
                  <a:srgbClr val="002060"/>
                </a:solidFill>
                <a:latin typeface="Times New Roman" pitchFamily="18" charset="0"/>
                <a:cs typeface="Times New Roman" pitchFamily="18" charset="0"/>
              </a:rPr>
              <a:t>3.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a:t>
            </a:r>
          </a:p>
        </p:txBody>
      </p:sp>
    </p:spTree>
  </p:cSld>
  <p:clrMapOvr>
    <a:masterClrMapping/>
  </p:clrMapOvr>
  <p:transition>
    <p:push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1619672" y="1628800"/>
            <a:ext cx="7344816" cy="4824536"/>
          </a:xfrm>
          <a:ln>
            <a:noFill/>
          </a:ln>
        </p:spPr>
        <p:txBody>
          <a:bodyPr/>
          <a:lstStyle/>
          <a:p>
            <a:pPr>
              <a:buNone/>
            </a:pPr>
            <a:r>
              <a:rPr lang="ru-RU" sz="2800" b="1" dirty="0" smtClean="0">
                <a:solidFill>
                  <a:srgbClr val="002060"/>
                </a:solidFill>
              </a:rPr>
              <a:t> </a:t>
            </a:r>
            <a:r>
              <a:rPr lang="ru-RU" sz="9600" b="1" dirty="0" smtClean="0">
                <a:solidFill>
                  <a:schemeClr val="tx2"/>
                </a:solidFill>
              </a:rPr>
              <a:t>Спасибо за внимание!</a:t>
            </a:r>
          </a:p>
          <a:p>
            <a:pPr>
              <a:buNone/>
            </a:pPr>
            <a:endParaRPr lang="ru-RU" sz="2000" b="1" dirty="0">
              <a:solidFill>
                <a:srgbClr val="002060"/>
              </a:solidFill>
            </a:endParaRPr>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71604" y="2571744"/>
            <a:ext cx="6867525" cy="1065213"/>
          </a:xfrm>
        </p:spPr>
        <p:txBody>
          <a:bodyPr>
            <a:normAutofit fontScale="90000"/>
          </a:bodyPr>
          <a:lstStyle/>
          <a:p>
            <a:r>
              <a:rPr lang="ru-RU" dirty="0" smtClean="0"/>
              <a:t/>
            </a:r>
            <a:br>
              <a:rPr lang="ru-RU" dirty="0" smtClean="0"/>
            </a:br>
            <a:r>
              <a:rPr lang="ru-RU" dirty="0" smtClean="0"/>
              <a:t/>
            </a:r>
            <a:br>
              <a:rPr lang="ru-RU" dirty="0" smtClean="0"/>
            </a:br>
            <a:r>
              <a:rPr lang="ru-RU" sz="3600" b="1" dirty="0" smtClean="0">
                <a:solidFill>
                  <a:srgbClr val="002060"/>
                </a:solidFill>
                <a:latin typeface="Times New Roman" pitchFamily="18" charset="0"/>
                <a:cs typeface="Times New Roman" pitchFamily="18" charset="0"/>
              </a:rPr>
              <a:t>Статья 2.</a:t>
            </a:r>
            <a:r>
              <a:rPr lang="en-US" sz="3600" b="1" dirty="0" smtClean="0">
                <a:solidFill>
                  <a:srgbClr val="002060"/>
                </a:solidFill>
                <a:latin typeface="Times New Roman" pitchFamily="18" charset="0"/>
                <a:cs typeface="Times New Roman" pitchFamily="18" charset="0"/>
              </a:rPr>
              <a:t>  </a:t>
            </a:r>
            <a:r>
              <a:rPr lang="ru-RU" sz="3600" b="1" dirty="0" smtClean="0">
                <a:latin typeface="Times New Roman" pitchFamily="18" charset="0"/>
                <a:cs typeface="Times New Roman" pitchFamily="18" charset="0"/>
              </a:rPr>
              <a:t>Основные понятия, используемые в настоящем Федеральном</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законе</a:t>
            </a:r>
            <a:r>
              <a:rPr lang="ru-RU" dirty="0" smtClean="0"/>
              <a:t/>
            </a:r>
            <a:br>
              <a:rPr lang="ru-RU"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500034" y="3286124"/>
            <a:ext cx="8238708" cy="2571768"/>
          </a:xfrm>
        </p:spPr>
        <p:txBody>
          <a:bodyPr/>
          <a:lstStyle/>
          <a:p>
            <a:pPr>
              <a:buNone/>
            </a:pPr>
            <a:r>
              <a:rPr lang="ru-RU" sz="3200" b="1" dirty="0" smtClean="0">
                <a:solidFill>
                  <a:srgbClr val="002060"/>
                </a:solidFill>
              </a:rPr>
              <a:t>   </a:t>
            </a:r>
            <a:r>
              <a:rPr lang="ru-RU" sz="2800" b="1" dirty="0" smtClean="0">
                <a:solidFill>
                  <a:srgbClr val="002060"/>
                </a:solidFill>
                <a:latin typeface="Times New Roman" pitchFamily="18" charset="0"/>
                <a:cs typeface="Times New Roman" pitchFamily="18" charset="0"/>
              </a:rPr>
              <a:t>34) присмотр и уход за детьми - комплекс мер по организации питания и хозяйственно-бытового обслуживания детей, обеспечению соблюдения ими личной гигиены и режима дня.</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00166" y="2786058"/>
            <a:ext cx="738031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r>
              <a:rPr lang="ru-RU" sz="3200" b="1" dirty="0" smtClean="0">
                <a:solidFill>
                  <a:srgbClr val="002060"/>
                </a:solidFill>
                <a:latin typeface="Times New Roman" pitchFamily="18" charset="0"/>
                <a:cs typeface="Times New Roman" pitchFamily="18" charset="0"/>
              </a:rPr>
              <a:t>Статья 5.</a:t>
            </a:r>
            <a:r>
              <a:rPr lang="ru-RU"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Право на образование.  Государственные гарантии реализации права на образование</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в Российской Федерации </a:t>
            </a:r>
            <a:r>
              <a:rPr lang="ru-RU" dirty="0" smtClean="0"/>
              <a:t/>
            </a:r>
            <a:br>
              <a:rPr lang="ru-RU"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428596" y="2786058"/>
            <a:ext cx="8420376" cy="3729658"/>
          </a:xfrm>
        </p:spPr>
        <p:txBody>
          <a:bodyPr>
            <a:normAutofit fontScale="92500" lnSpcReduction="20000"/>
          </a:bodyPr>
          <a:lstStyle/>
          <a:p>
            <a:r>
              <a:rPr lang="ru-RU" sz="2800" b="1" dirty="0" smtClean="0">
                <a:solidFill>
                  <a:schemeClr val="accent1">
                    <a:lumMod val="50000"/>
                  </a:schemeClr>
                </a:solidFill>
              </a:rPr>
              <a:t>1. В Российской Федерации гарантируется право каждого человека на образование.</a:t>
            </a:r>
          </a:p>
          <a:p>
            <a:r>
              <a:rPr lang="ru-RU" sz="2800" b="1" dirty="0" smtClean="0">
                <a:solidFill>
                  <a:schemeClr val="accent1">
                    <a:lumMod val="50000"/>
                  </a:schemeClr>
                </a:solidFill>
              </a:rPr>
              <a:t>2. Право на образование в Российской Федерации гарантируется независимо от пола, расы, национальности, языка, происхождения, имущественного, социального и должностного положения, места жительства, отношения к религии, убеждений, принадлежности к общественным объединениям, а также других обстоятельств.</a:t>
            </a:r>
          </a:p>
        </p:txBody>
      </p:sp>
    </p:spTree>
  </p:cSld>
  <p:clrMapOvr>
    <a:masterClrMapping/>
  </p:clrMapOvr>
  <p:transition>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00166" y="2786058"/>
            <a:ext cx="738031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r>
              <a:rPr lang="ru-RU" sz="3200" b="1" dirty="0" smtClean="0">
                <a:solidFill>
                  <a:srgbClr val="002060"/>
                </a:solidFill>
                <a:latin typeface="Times New Roman" pitchFamily="18" charset="0"/>
                <a:cs typeface="Times New Roman" pitchFamily="18" charset="0"/>
              </a:rPr>
              <a:t>Статья 5.</a:t>
            </a:r>
            <a:r>
              <a:rPr lang="ru-RU"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Право на образование.  Государственные гарантии реализации права на образование</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в Российской Федерации </a:t>
            </a:r>
            <a:r>
              <a:rPr lang="ru-RU" dirty="0" smtClean="0"/>
              <a:t/>
            </a:r>
            <a:br>
              <a:rPr lang="ru-RU"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428596" y="2786058"/>
            <a:ext cx="8420376" cy="3729658"/>
          </a:xfrm>
        </p:spPr>
        <p:txBody>
          <a:bodyPr>
            <a:normAutofit fontScale="92500" lnSpcReduction="10000"/>
          </a:bodyPr>
          <a:lstStyle/>
          <a:p>
            <a:pPr>
              <a:buNone/>
            </a:pPr>
            <a:r>
              <a:rPr lang="ru-RU" sz="2800" b="1" dirty="0" smtClean="0">
                <a:solidFill>
                  <a:srgbClr val="002060"/>
                </a:solidFill>
              </a:rPr>
              <a:t>   </a:t>
            </a:r>
            <a:r>
              <a:rPr lang="ru-RU" sz="2800" b="1" dirty="0" smtClean="0">
                <a:solidFill>
                  <a:srgbClr val="002060"/>
                </a:solidFill>
                <a:latin typeface="Times New Roman" pitchFamily="18" charset="0"/>
                <a:cs typeface="Times New Roman" pitchFamily="18" charset="0"/>
              </a:rPr>
              <a:t>3. В Российской Федерации </a:t>
            </a:r>
            <a:r>
              <a:rPr lang="ru-RU" sz="2800" b="1" u="sng" dirty="0" smtClean="0">
                <a:solidFill>
                  <a:srgbClr val="002060"/>
                </a:solidFill>
                <a:latin typeface="Times New Roman" pitchFamily="18" charset="0"/>
                <a:cs typeface="Times New Roman" pitchFamily="18" charset="0"/>
              </a:rPr>
              <a:t>гарантируются общедоступность и бесплатность </a:t>
            </a:r>
            <a:r>
              <a:rPr lang="ru-RU" sz="2800" b="1" dirty="0" smtClean="0">
                <a:solidFill>
                  <a:srgbClr val="002060"/>
                </a:solidFill>
                <a:latin typeface="Times New Roman" pitchFamily="18" charset="0"/>
                <a:cs typeface="Times New Roman" pitchFamily="18" charset="0"/>
              </a:rPr>
              <a:t>в соответствии с федеральными государственными образовательными стандартами </a:t>
            </a:r>
            <a:r>
              <a:rPr lang="ru-RU" sz="2800" b="1" u="sng" dirty="0" smtClean="0">
                <a:solidFill>
                  <a:srgbClr val="002060"/>
                </a:solidFill>
                <a:latin typeface="Times New Roman" pitchFamily="18" charset="0"/>
                <a:cs typeface="Times New Roman" pitchFamily="18" charset="0"/>
              </a:rPr>
              <a:t>дошкольного,</a:t>
            </a:r>
            <a:r>
              <a:rPr lang="ru-RU" sz="2800" b="1" dirty="0" smtClean="0">
                <a:solidFill>
                  <a:srgbClr val="002060"/>
                </a:solidFill>
                <a:latin typeface="Times New Roman" pitchFamily="18" charset="0"/>
                <a:cs typeface="Times New Roman" pitchFamily="18" charset="0"/>
              </a:rPr>
              <a:t> начального общего, основного общего и среднего общего образования, среднего профессионального образования, а также на конкурсной основе бесплатность высшего образования, если образование данного уровня гражданин получает впервые.</a:t>
            </a:r>
            <a:endParaRPr lang="ru-RU" sz="2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a:xfrm>
            <a:off x="1571604" y="2714620"/>
            <a:ext cx="7380312" cy="1065213"/>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r>
              <a:rPr lang="ru-RU" sz="3200" b="1" dirty="0" smtClean="0">
                <a:solidFill>
                  <a:srgbClr val="002060"/>
                </a:solidFill>
                <a:latin typeface="Times New Roman" pitchFamily="18" charset="0"/>
                <a:cs typeface="Times New Roman" pitchFamily="18" charset="0"/>
              </a:rPr>
              <a:t>Статья 5.</a:t>
            </a:r>
            <a:r>
              <a:rPr lang="ru-RU"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Право на образование.  Государственные гарантии реализации права на образование</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в Российской Федерации </a:t>
            </a:r>
            <a:r>
              <a:rPr lang="ru-RU" dirty="0" smtClean="0"/>
              <a:t/>
            </a:r>
            <a:br>
              <a:rPr lang="ru-RU" dirty="0" smtClean="0"/>
            </a:br>
            <a:r>
              <a:rPr lang="ru-RU" dirty="0" smtClean="0"/>
              <a:t/>
            </a:r>
            <a:br>
              <a:rPr lang="ru-RU" dirty="0" smtClean="0"/>
            </a:br>
            <a:endParaRPr lang="ru-RU" b="1" dirty="0" smtClean="0">
              <a:latin typeface="Times New Roman" pitchFamily="18" charset="0"/>
            </a:endParaRPr>
          </a:p>
        </p:txBody>
      </p:sp>
      <p:sp>
        <p:nvSpPr>
          <p:cNvPr id="4" name="Содержимое 3"/>
          <p:cNvSpPr>
            <a:spLocks noGrp="1"/>
          </p:cNvSpPr>
          <p:nvPr>
            <p:ph idx="1"/>
          </p:nvPr>
        </p:nvSpPr>
        <p:spPr>
          <a:xfrm>
            <a:off x="357158" y="2571744"/>
            <a:ext cx="8525600" cy="3729658"/>
          </a:xfrm>
        </p:spPr>
        <p:txBody>
          <a:bodyPr>
            <a:normAutofit lnSpcReduction="10000"/>
          </a:bodyPr>
          <a:lstStyle/>
          <a:p>
            <a:pPr>
              <a:buNone/>
            </a:pPr>
            <a:r>
              <a:rPr lang="ru-RU" sz="1800" b="1" dirty="0" smtClean="0">
                <a:solidFill>
                  <a:srgbClr val="002060"/>
                </a:solidFill>
              </a:rPr>
              <a:t>      </a:t>
            </a:r>
            <a:r>
              <a:rPr lang="ru-RU" sz="1800" b="1" dirty="0" smtClean="0">
                <a:solidFill>
                  <a:srgbClr val="002060"/>
                </a:solidFill>
                <a:latin typeface="Times New Roman" pitchFamily="18" charset="0"/>
                <a:cs typeface="Times New Roman" pitchFamily="18" charset="0"/>
              </a:rPr>
              <a:t>5. В целях реализации права каждого человека на образование федеральными государственными органами, органами государственной власти субъектов Российской Федерации и органами местного самоуправления:</a:t>
            </a:r>
          </a:p>
          <a:p>
            <a:pPr>
              <a:buNone/>
            </a:pPr>
            <a:r>
              <a:rPr lang="ru-RU" sz="1800" b="1" dirty="0" smtClean="0">
                <a:solidFill>
                  <a:srgbClr val="002060"/>
                </a:solidFill>
                <a:latin typeface="Times New Roman" pitchFamily="18" charset="0"/>
                <a:cs typeface="Times New Roman" pitchFamily="18" charset="0"/>
              </a:rPr>
              <a:t>      1) создаются необходимые условия для получения без дискриминации качественного образования лицами с ограниченными возможностями здоровья, для коррекции нарушений развития и социальной адаптации, оказания ранней коррекционной помощи на основе специальных педагогических подходов и наиболее подходящих для этих лиц языков, методов и способов общения и условия, в максимальной степени способствующие получению образования определенного уровня и определенной направленности, а также социальному развитию этих лиц, в том числе</a:t>
            </a:r>
            <a:r>
              <a:rPr lang="ru-RU" sz="1800" dirty="0" smtClean="0">
                <a:latin typeface="Times New Roman" pitchFamily="18" charset="0"/>
                <a:cs typeface="Times New Roman" pitchFamily="18" charset="0"/>
              </a:rPr>
              <a:t> </a:t>
            </a:r>
            <a:r>
              <a:rPr lang="ru-RU" sz="1800" b="1" dirty="0" smtClean="0">
                <a:solidFill>
                  <a:srgbClr val="002060"/>
                </a:solidFill>
                <a:latin typeface="Times New Roman" pitchFamily="18" charset="0"/>
                <a:cs typeface="Times New Roman" pitchFamily="18" charset="0"/>
              </a:rPr>
              <a:t>посредством организации инклюзивного образования лиц с ограниченными возможностями здоровья.</a:t>
            </a:r>
            <a:endParaRPr lang="ru-RU" sz="1800" b="1" dirty="0">
              <a:solidFill>
                <a:srgbClr val="002060"/>
              </a:solidFill>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893</TotalTime>
  <Words>3080</Words>
  <Application>Microsoft Office PowerPoint</Application>
  <PresentationFormat>Экран (4:3)</PresentationFormat>
  <Paragraphs>165</Paragraphs>
  <Slides>54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Поток</vt:lpstr>
      <vt:lpstr>Слайд 1</vt:lpstr>
      <vt:lpstr>   Статья 2.  Основные понятия, используемые в настоящем Федеральном законе  </vt:lpstr>
      <vt:lpstr>  Статья 2.  Основные понятия, используемые в настоящем Федеральном законе  </vt:lpstr>
      <vt:lpstr>  Статья 2.  Основные понятия, используемые в настоящем Федеральном законе  </vt:lpstr>
      <vt:lpstr>  Статья 2.  Основные понятия, используемые в настоящем Федеральном законе  </vt:lpstr>
      <vt:lpstr>  Статья 2.  Основные понятия, используемые в настоящем Федеральном законе  </vt:lpstr>
      <vt:lpstr>   Статья 5. Право на образование.  Государственные гарантии реализации права на образование  в Российской Федерации   </vt:lpstr>
      <vt:lpstr>   Статья 5. Право на образование.  Государственные гарантии реализации права на образование  в Российской Федерации   </vt:lpstr>
      <vt:lpstr>   Статья 5. Право на образование.  Государственные гарантии реализации права на образование  в Российской Федерации   </vt:lpstr>
      <vt:lpstr>   Статья 10. Структура системы образования   </vt:lpstr>
      <vt:lpstr>   Статья 11. Федеральные государственные образовательные стандарты и федеральные государственные требования. Образовательные стандарты   </vt:lpstr>
      <vt:lpstr>   Статья 11. Федеральные государственные образовательные стандарты и федеральные государственные требования. Образовательные стандарты   </vt:lpstr>
      <vt:lpstr>        Статья 11. Федеральные государственные образовательные стандарты и федеральные государственные требования. Образовательные стандарты   </vt:lpstr>
      <vt:lpstr>        Статья 11. Федеральные государственные образовательные стандарты и федеральные государственные требования. Образовательные стандарты   </vt:lpstr>
      <vt:lpstr>        Статья 11. Федеральные государственные образовательные стандарты и федеральные государственные требования. Образовательные стандарты   </vt:lpstr>
      <vt:lpstr>        Статья 11. Федеральные государственные образовательные стандарты и федеральные государственные требования. Образовательные стандарты   </vt:lpstr>
      <vt:lpstr>         Статья 12.   Образовательные программы   </vt:lpstr>
      <vt:lpstr>         Статья 12.   Образовательные программы   </vt:lpstr>
      <vt:lpstr>         Статья 12.   Образовательные программы   </vt:lpstr>
      <vt:lpstr>         Статья 12.   Образовательные программы   </vt:lpstr>
      <vt:lpstr>         Статья 17. Формы получения образования и формы обучения   </vt:lpstr>
      <vt:lpstr>         Статья 18. Печатные и электронные образовательные и информационные ресурсы   </vt:lpstr>
      <vt:lpstr>         Статья 20.  Экспериментальная и инновационная деятельность в сфере образования   </vt:lpstr>
      <vt:lpstr>         Статья 23. Типы образовательных организаций  </vt:lpstr>
      <vt:lpstr>         Статья 23. Типы образовательных организаций  </vt:lpstr>
      <vt:lpstr>         Статья 33. Обучающиеся  </vt:lpstr>
      <vt:lpstr>         Статья 43. Обязанности и ответственность обучающихся  </vt:lpstr>
      <vt:lpstr>         Статья 44. Права, обязанности и ответственность в сфере образования родителей (законных представителей) несовершеннолетних обучающихся  </vt:lpstr>
      <vt:lpstr>         Статья 44. Права, обязанности и ответственность в сфере образования родителей (законных представителей) несовершеннолетних обучающихся  </vt:lpstr>
      <vt:lpstr>         Статья 44. Права, обязанности и ответственность в сфере образования родителей (законных представителей) несовершеннолетних обучающихся  </vt:lpstr>
      <vt:lpstr>         Статья 44. Права, обязанности и ответственность в сфере образования родителей (законных представителей) несовершеннолетних обучающихся  </vt:lpstr>
      <vt:lpstr>         Статья 45. Защита прав обучающихся, родителей (законных представителей) несовершеннолетних обучающихся  </vt:lpstr>
      <vt:lpstr>         Статья 45. Защита прав обучающихся, родителей (законных представителей) несовершеннолетних обучающихся  </vt:lpstr>
      <vt:lpstr>         Статья 45. Защита прав обучающихся, родителей (законных представителей) несовершеннолетних обучающихся  </vt:lpstr>
      <vt:lpstr>         Статья 48. Обязанности и ответственность педагогических работников </vt:lpstr>
      <vt:lpstr>         Статья 48. Обязанности и ответственность педагогических работников </vt:lpstr>
      <vt:lpstr>         Статья 48. Обязанности и ответственность педагогических работников </vt:lpstr>
      <vt:lpstr>         Статья 49. Аттестация педагогических работников  </vt:lpstr>
      <vt:lpstr>         Статья 49. Аттестация педагогических работников  </vt:lpstr>
      <vt:lpstr>         Статья 49. Аттестация педагогических работников  </vt:lpstr>
      <vt:lpstr>         Статья 58. Промежуточная аттестация обучающихся  </vt:lpstr>
      <vt:lpstr>         Статья 63. Общее образование  </vt:lpstr>
      <vt:lpstr>         Статья 64.    Дошкольное образование</vt:lpstr>
      <vt:lpstr>Слайд 44</vt:lpstr>
      <vt:lpstr>         Статья 64.    Дошкольное образование</vt:lpstr>
      <vt:lpstr>         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         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         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         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         Статья 67. Организация приема на обучение по основным общеобразовательным программам</vt:lpstr>
      <vt:lpstr>         Статья 79. Организация получения образования обучающимися с ограниченными возможностями здоровья</vt:lpstr>
      <vt:lpstr>         Статья 79. Организация получения образования обучающимися с ограниченными возможностями здоровья</vt:lpstr>
      <vt:lpstr>         Статья 79. Организация получения образования обучающимися с ограниченными возможностями здоровья</vt:lpstr>
      <vt:lpstr>Слайд 54</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Государственная символика России:   история и современность</dc:title>
  <dc:creator>Nikiforov</dc:creator>
  <cp:lastModifiedBy>Credo</cp:lastModifiedBy>
  <cp:revision>76</cp:revision>
  <dcterms:created xsi:type="dcterms:W3CDTF">2008-12-02T14:35:33Z</dcterms:created>
  <dcterms:modified xsi:type="dcterms:W3CDTF">2015-11-11T11:54:41Z</dcterms:modified>
</cp:coreProperties>
</file>